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257" r:id="rId2"/>
    <p:sldId id="412" r:id="rId3"/>
    <p:sldId id="413" r:id="rId4"/>
    <p:sldId id="350" r:id="rId5"/>
    <p:sldId id="354" r:id="rId6"/>
    <p:sldId id="355" r:id="rId7"/>
    <p:sldId id="356" r:id="rId8"/>
    <p:sldId id="357" r:id="rId9"/>
    <p:sldId id="358" r:id="rId10"/>
    <p:sldId id="359" r:id="rId11"/>
    <p:sldId id="437" r:id="rId12"/>
    <p:sldId id="362" r:id="rId13"/>
    <p:sldId id="363" r:id="rId14"/>
    <p:sldId id="364" r:id="rId15"/>
    <p:sldId id="365" r:id="rId16"/>
    <p:sldId id="366" r:id="rId17"/>
    <p:sldId id="367" r:id="rId18"/>
    <p:sldId id="371" r:id="rId19"/>
    <p:sldId id="372" r:id="rId20"/>
    <p:sldId id="373" r:id="rId21"/>
    <p:sldId id="374" r:id="rId22"/>
    <p:sldId id="376" r:id="rId23"/>
    <p:sldId id="377" r:id="rId24"/>
    <p:sldId id="378" r:id="rId25"/>
    <p:sldId id="380" r:id="rId26"/>
    <p:sldId id="381" r:id="rId27"/>
    <p:sldId id="382" r:id="rId28"/>
    <p:sldId id="383" r:id="rId29"/>
    <p:sldId id="384" r:id="rId30"/>
    <p:sldId id="438" r:id="rId31"/>
    <p:sldId id="387" r:id="rId32"/>
    <p:sldId id="388" r:id="rId33"/>
    <p:sldId id="389" r:id="rId34"/>
    <p:sldId id="390" r:id="rId35"/>
    <p:sldId id="391" r:id="rId36"/>
    <p:sldId id="392" r:id="rId37"/>
    <p:sldId id="393" r:id="rId38"/>
    <p:sldId id="394" r:id="rId39"/>
    <p:sldId id="395" r:id="rId40"/>
    <p:sldId id="396" r:id="rId41"/>
    <p:sldId id="397" r:id="rId42"/>
    <p:sldId id="398" r:id="rId43"/>
    <p:sldId id="439" r:id="rId44"/>
    <p:sldId id="401" r:id="rId45"/>
    <p:sldId id="402" r:id="rId46"/>
    <p:sldId id="403" r:id="rId47"/>
    <p:sldId id="404" r:id="rId48"/>
    <p:sldId id="405" r:id="rId49"/>
    <p:sldId id="406" r:id="rId50"/>
    <p:sldId id="407" r:id="rId51"/>
    <p:sldId id="408" r:id="rId52"/>
    <p:sldId id="409" r:id="rId53"/>
    <p:sldId id="440" r:id="rId54"/>
    <p:sldId id="449" r:id="rId55"/>
    <p:sldId id="443" r:id="rId56"/>
    <p:sldId id="444" r:id="rId57"/>
    <p:sldId id="445" r:id="rId58"/>
    <p:sldId id="446" r:id="rId59"/>
    <p:sldId id="448" r:id="rId60"/>
    <p:sldId id="447" r:id="rId61"/>
    <p:sldId id="450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17" autoAdjust="0"/>
    <p:restoredTop sz="84196" autoAdjust="0"/>
  </p:normalViewPr>
  <p:slideViewPr>
    <p:cSldViewPr snapToGrid="0" snapToObjects="1">
      <p:cViewPr varScale="1">
        <p:scale>
          <a:sx n="94" d="100"/>
          <a:sy n="94" d="100"/>
        </p:scale>
        <p:origin x="132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3336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9.wmf"/><Relationship Id="rId1" Type="http://schemas.openxmlformats.org/officeDocument/2006/relationships/image" Target="../media/image20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20.wmf"/><Relationship Id="rId1" Type="http://schemas.openxmlformats.org/officeDocument/2006/relationships/image" Target="../media/image2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396C9-4947-EF4C-B910-BEB4E1BF0C58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F24BD-912B-8D43-97D1-1790E79F1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210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jpeg>
</file>

<file path=ppt/media/image23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3D619-1493-D745-93FA-3E27A8A48323}" type="datetimeFigureOut">
              <a:rPr lang="en-US" smtClean="0"/>
              <a:t>2/7/2017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D5EC4-479D-A345-89FB-A794EA04B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72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i="1" dirty="0" smtClean="0">
                <a:solidFill>
                  <a:srgbClr val="0000FF"/>
                </a:solidFill>
                <a:latin typeface="Verdana" panose="020B0604030504040204" pitchFamily="34" charset="0"/>
              </a:rPr>
              <a:t>“Proofs as Programs”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b="0" i="1" dirty="0" smtClean="0">
                <a:solidFill>
                  <a:srgbClr val="0000FF"/>
                </a:solidFill>
                <a:latin typeface="Verdana" panose="020B0604030504040204" pitchFamily="34" charset="0"/>
              </a:rPr>
              <a:t>“Propositions as Types”</a:t>
            </a:r>
          </a:p>
          <a:p>
            <a:endParaRPr lang="en-US" dirty="0" smtClean="0"/>
          </a:p>
          <a:p>
            <a:r>
              <a:rPr lang="en-US" altLang="en-US" dirty="0" smtClean="0"/>
              <a:t>The Edinburgh Logical Framework language, or LF, provides an expressive language for proofs-as-programs.</a:t>
            </a:r>
          </a:p>
          <a:p>
            <a:r>
              <a:rPr lang="en-US" altLang="en-US" dirty="0" smtClean="0"/>
              <a:t>Furthermore, its use of dependent types allows, among other things, the axioms and rules of inference to be specified as well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D5EC4-479D-A345-89FB-A794EA04B4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8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2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 lIns="89991" tIns="44995" rIns="89991" bIns="4499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6538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D5EC4-479D-A345-89FB-A794EA04B48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66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D5EC4-479D-A345-89FB-A794EA04B48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923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7E978BE-4283-4684-B36D-0C0510926DF3}" type="slidenum">
              <a:rPr lang="en-US" altLang="en-US"/>
              <a:pPr/>
              <a:t>54</a:t>
            </a:fld>
            <a:endParaRPr lang="en-US" altLang="en-US"/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6025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6D13890-5915-487F-8601-4E0E2F501B86}" type="slidenum">
              <a:rPr lang="en-US" altLang="en-US"/>
              <a:pPr/>
              <a:t>55</a:t>
            </a:fld>
            <a:endParaRPr lang="en-US" altLang="en-US"/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9244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A364F9-7B5C-48A3-AF6C-99C45FBF75EF}" type="slidenum">
              <a:rPr lang="en-US" altLang="en-US"/>
              <a:pPr/>
              <a:t>56</a:t>
            </a:fld>
            <a:endParaRPr lang="en-US" altLang="en-US"/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2893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D1E1319-5479-4B93-BC62-7304EF9D54A4}" type="slidenum">
              <a:rPr lang="en-US" altLang="en-US"/>
              <a:pPr/>
              <a:t>57</a:t>
            </a:fld>
            <a:endParaRPr lang="en-US" altLang="en-US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6209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D5EC4-479D-A345-89FB-A794EA04B48A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48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solidFill>
            <a:srgbClr val="800000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58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48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3400"/>
            <a:ext cx="73152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990600" y="1676400"/>
            <a:ext cx="7162800" cy="45148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4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52760" cy="1143000"/>
          </a:xfrm>
          <a:solidFill>
            <a:srgbClr val="800000"/>
          </a:solid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3013656" y="6326187"/>
            <a:ext cx="32925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Software Foundations of Security</a:t>
            </a:r>
            <a:r>
              <a:rPr lang="en-US" baseline="0" dirty="0" smtClean="0"/>
              <a:t> and Privacy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788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3217917" y="6326187"/>
            <a:ext cx="3088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Formal</a:t>
            </a:r>
            <a:r>
              <a:rPr lang="en-US" baseline="0" dirty="0" smtClean="0"/>
              <a:t> Foundations of Software Security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52760" cy="1143000"/>
          </a:xfrm>
          <a:solidFill>
            <a:srgbClr val="800000"/>
          </a:solid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119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3217917" y="6326187"/>
            <a:ext cx="3088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Formal</a:t>
            </a:r>
            <a:r>
              <a:rPr lang="en-US" baseline="0" dirty="0" smtClean="0"/>
              <a:t> Foundations of Software Security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52760" cy="1143000"/>
          </a:xfrm>
          <a:solidFill>
            <a:srgbClr val="800000"/>
          </a:solid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154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/>
          <p:cNvSpPr txBox="1">
            <a:spLocks/>
          </p:cNvSpPr>
          <p:nvPr userDrawn="1"/>
        </p:nvSpPr>
        <p:spPr>
          <a:xfrm>
            <a:off x="3217917" y="6326187"/>
            <a:ext cx="3088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Formal</a:t>
            </a:r>
            <a:r>
              <a:rPr lang="en-US" baseline="0" dirty="0" smtClean="0"/>
              <a:t> Foundations of Software Security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52760" cy="1143000"/>
          </a:xfrm>
          <a:solidFill>
            <a:srgbClr val="800000"/>
          </a:solidFill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78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3217917" y="6326187"/>
            <a:ext cx="3088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Formal</a:t>
            </a:r>
            <a:r>
              <a:rPr lang="en-US" baseline="0" dirty="0" smtClean="0"/>
              <a:t> Foundations of Software Security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9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53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6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02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r>
              <a:rPr lang="nb-NO" smtClean="0"/>
              <a:t>© 2017 M. Fredrikson, J. Yang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9C843-46BD-5C4C-8A63-BAED21B4B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7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charset="2"/>
        <a:buChar char="§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800000"/>
        </a:buClr>
        <a:buFont typeface="Arial"/>
        <a:buChar char="•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800000"/>
        </a:buClr>
        <a:buFont typeface="Wingdings" charset="2"/>
        <a:buChar char="§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800000"/>
        </a:buClr>
        <a:buFont typeface="Arial"/>
        <a:buChar char="•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800000"/>
        </a:buClr>
        <a:buFont typeface="Wingdings" charset="2"/>
        <a:buChar char="§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4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7.w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9.wmf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18.wmf"/><Relationship Id="rId4" Type="http://schemas.openxmlformats.org/officeDocument/2006/relationships/oleObject" Target="../embeddings/oleObject8.bin"/><Relationship Id="rId9" Type="http://schemas.openxmlformats.org/officeDocument/2006/relationships/image" Target="../media/image15.w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11.bin"/><Relationship Id="rId7" Type="http://schemas.openxmlformats.org/officeDocument/2006/relationships/oleObject" Target="../embeddings/oleObject13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8.w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20.wmf"/><Relationship Id="rId9" Type="http://schemas.openxmlformats.org/officeDocument/2006/relationships/oleObject" Target="../embeddings/oleObject17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18.bin"/><Relationship Id="rId7" Type="http://schemas.openxmlformats.org/officeDocument/2006/relationships/oleObject" Target="../embeddings/oleObject20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1.wmf"/><Relationship Id="rId9" Type="http://schemas.openxmlformats.org/officeDocument/2006/relationships/oleObject" Target="../embeddings/oleObject21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89529"/>
            <a:ext cx="7772400" cy="2210921"/>
          </a:xfrm>
        </p:spPr>
        <p:txBody>
          <a:bodyPr>
            <a:noAutofit/>
          </a:bodyPr>
          <a:lstStyle/>
          <a:p>
            <a:r>
              <a:rPr lang="en-US" sz="3200" dirty="0" smtClean="0"/>
              <a:t>Software Foundations of Security and Privacy (15-316, spring 2017)</a:t>
            </a:r>
            <a:br>
              <a:rPr lang="en-US" sz="3200" dirty="0" smtClean="0"/>
            </a:br>
            <a:r>
              <a:rPr lang="en-US" sz="4000" b="1" dirty="0" smtClean="0"/>
              <a:t>Lecture 7: </a:t>
            </a:r>
            <a:r>
              <a:rPr lang="en-US" sz="4000" dirty="0" smtClean="0"/>
              <a:t>Proof-Carrying Code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0941" y="3886200"/>
            <a:ext cx="7097059" cy="1752600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tx1"/>
                </a:solidFill>
              </a:rPr>
              <a:t>Jean Yang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jyang2@andrew.cmu.edu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With material from Peter </a:t>
            </a:r>
            <a:r>
              <a:rPr lang="en-US" sz="2000" dirty="0" smtClean="0">
                <a:solidFill>
                  <a:schemeClr val="tx1"/>
                </a:solidFill>
              </a:rPr>
              <a:t>Lee and David Walker (who borrowed material from Greg </a:t>
            </a:r>
            <a:r>
              <a:rPr lang="en-US" sz="2000" dirty="0" err="1" smtClean="0">
                <a:solidFill>
                  <a:schemeClr val="tx1"/>
                </a:solidFill>
              </a:rPr>
              <a:t>Morrisett</a:t>
            </a:r>
            <a:r>
              <a:rPr lang="en-US" sz="2000" dirty="0" smtClean="0">
                <a:solidFill>
                  <a:schemeClr val="tx1"/>
                </a:solidFill>
              </a:rPr>
              <a:t>)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2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1026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5635" name="Rectangle 10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key idea: Checkable certificates</a:t>
            </a:r>
          </a:p>
        </p:txBody>
      </p:sp>
      <p:sp>
        <p:nvSpPr>
          <p:cNvPr id="325636" name="AutoShape 1028"/>
          <p:cNvSpPr>
            <a:spLocks noChangeArrowheads="1"/>
          </p:cNvSpPr>
          <p:nvPr/>
        </p:nvSpPr>
        <p:spPr bwMode="auto">
          <a:xfrm>
            <a:off x="4876800" y="2971800"/>
            <a:ext cx="1676400" cy="1447800"/>
          </a:xfrm>
          <a:prstGeom prst="flowChartProcess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Certifying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Prover</a:t>
            </a:r>
            <a:endParaRPr lang="en-US" altLang="en-US"/>
          </a:p>
        </p:txBody>
      </p:sp>
      <p:grpSp>
        <p:nvGrpSpPr>
          <p:cNvPr id="325637" name="Group 1029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25638" name="AutoShape 1030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5639" name="Text Box 1031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325640" name="AutoShape 1032"/>
          <p:cNvCxnSpPr>
            <a:cxnSpLocks noChangeShapeType="1"/>
            <a:stCxn id="325643" idx="1"/>
          </p:cNvCxnSpPr>
          <p:nvPr/>
        </p:nvCxnSpPr>
        <p:spPr bwMode="auto">
          <a:xfrm rot="10800000" flipV="1">
            <a:off x="1219200" y="2247900"/>
            <a:ext cx="6096000" cy="12573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5641" name="AutoShape 1033"/>
          <p:cNvCxnSpPr>
            <a:cxnSpLocks noChangeShapeType="1"/>
            <a:stCxn id="325643" idx="2"/>
            <a:endCxn id="325636" idx="3"/>
          </p:cNvCxnSpPr>
          <p:nvPr/>
        </p:nvCxnSpPr>
        <p:spPr bwMode="auto">
          <a:xfrm rot="5400000">
            <a:off x="6576219" y="2499519"/>
            <a:ext cx="1173162" cy="12192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5642" name="AutoShape 1034"/>
          <p:cNvCxnSpPr>
            <a:cxnSpLocks noChangeShapeType="1"/>
            <a:endCxn id="325638" idx="1"/>
          </p:cNvCxnSpPr>
          <p:nvPr/>
        </p:nvCxnSpPr>
        <p:spPr bwMode="auto">
          <a:xfrm>
            <a:off x="1219200" y="3886200"/>
            <a:ext cx="0" cy="106680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5643" name="AutoShape 1035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325644" name="AutoShape 1036"/>
          <p:cNvSpPr>
            <a:spLocks noChangeArrowheads="1"/>
          </p:cNvSpPr>
          <p:nvPr/>
        </p:nvSpPr>
        <p:spPr bwMode="auto">
          <a:xfrm>
            <a:off x="3581400" y="3505200"/>
            <a:ext cx="914400" cy="3810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1600" b="0">
                <a:latin typeface="Verdana" panose="020B0604030504040204" pitchFamily="34" charset="0"/>
              </a:rPr>
              <a:t>Proof</a:t>
            </a:r>
            <a:endParaRPr lang="en-US" altLang="en-US"/>
          </a:p>
        </p:txBody>
      </p:sp>
      <p:cxnSp>
        <p:nvCxnSpPr>
          <p:cNvPr id="325645" name="AutoShape 1037"/>
          <p:cNvCxnSpPr>
            <a:cxnSpLocks noChangeShapeType="1"/>
            <a:stCxn id="325636" idx="1"/>
            <a:endCxn id="325644" idx="3"/>
          </p:cNvCxnSpPr>
          <p:nvPr/>
        </p:nvCxnSpPr>
        <p:spPr bwMode="auto">
          <a:xfrm flipH="1">
            <a:off x="4495800" y="3695700"/>
            <a:ext cx="3810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5646" name="AutoShape 1038"/>
          <p:cNvCxnSpPr>
            <a:cxnSpLocks noChangeShapeType="1"/>
            <a:stCxn id="325644" idx="1"/>
            <a:endCxn id="325653" idx="3"/>
          </p:cNvCxnSpPr>
          <p:nvPr/>
        </p:nvCxnSpPr>
        <p:spPr bwMode="auto">
          <a:xfrm flipH="1">
            <a:off x="1485900" y="3695700"/>
            <a:ext cx="20955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25653" name="AutoShape 1045"/>
          <p:cNvSpPr>
            <a:spLocks noChangeArrowheads="1"/>
          </p:cNvSpPr>
          <p:nvPr/>
        </p:nvSpPr>
        <p:spPr bwMode="auto">
          <a:xfrm>
            <a:off x="952500" y="3505200"/>
            <a:ext cx="533400" cy="381000"/>
          </a:xfrm>
          <a:prstGeom prst="flowChartProcess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Proof</a:t>
            </a:r>
          </a:p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Checker</a:t>
            </a:r>
            <a:endParaRPr lang="en-US" altLang="en-US" sz="800">
              <a:latin typeface="Verdana" panose="020B060403050404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571524352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Proof-Carrying Code: Five Frequently Asked Questions</a:t>
            </a:r>
            <a:endParaRPr lang="en-US" sz="280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3654425"/>
          </a:xfrm>
        </p:spPr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[</a:t>
            </a:r>
            <a:r>
              <a:rPr lang="en-US" sz="2000" dirty="0" err="1" smtClean="0"/>
              <a:t>Necula</a:t>
            </a:r>
            <a:r>
              <a:rPr lang="en-US" sz="2000" dirty="0" smtClean="0"/>
              <a:t> and Lee, OSDI ‘96]</a:t>
            </a:r>
            <a:endParaRPr lang="en-US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10</a:t>
            </a:fld>
            <a:endParaRPr lang="en-US"/>
          </a:p>
        </p:txBody>
      </p:sp>
      <p:pic>
        <p:nvPicPr>
          <p:cNvPr id="11266" name="Picture 2" descr="Image result for math c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2634" y="625475"/>
            <a:ext cx="3641725" cy="364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46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Question 1</a:t>
            </a:r>
          </a:p>
        </p:txBody>
      </p:sp>
      <p:sp>
        <p:nvSpPr>
          <p:cNvPr id="486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3124200"/>
            <a:ext cx="7162800" cy="3067050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How are the proofs represented and checked?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391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Formal proofs</a:t>
            </a:r>
            <a:endParaRPr lang="en-US" altLang="en-US" dirty="0"/>
          </a:p>
        </p:txBody>
      </p:sp>
      <p:sp>
        <p:nvSpPr>
          <p:cNvPr id="461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676400"/>
            <a:ext cx="7467600" cy="4514850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Write “</a:t>
            </a:r>
            <a:r>
              <a:rPr lang="en-US" altLang="en-US" dirty="0">
                <a:solidFill>
                  <a:srgbClr val="0000FF"/>
                </a:solidFill>
              </a:rPr>
              <a:t>x is a proof of predicate P</a:t>
            </a:r>
            <a:r>
              <a:rPr lang="en-US" altLang="en-US" dirty="0"/>
              <a:t>” as 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x:P</a:t>
            </a:r>
            <a:r>
              <a:rPr lang="en-US" altLang="en-US" dirty="0"/>
              <a:t>.</a:t>
            </a:r>
          </a:p>
        </p:txBody>
      </p:sp>
      <p:sp>
        <p:nvSpPr>
          <p:cNvPr id="461829" name="Text Box 5"/>
          <p:cNvSpPr txBox="1">
            <a:spLocks noChangeArrowheads="1"/>
          </p:cNvSpPr>
          <p:nvPr/>
        </p:nvSpPr>
        <p:spPr bwMode="auto">
          <a:xfrm>
            <a:off x="1111250" y="5113338"/>
            <a:ext cx="5360988" cy="525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lnSpc>
                <a:spcPct val="89000"/>
              </a:lnSpc>
              <a:spcBef>
                <a:spcPct val="200000"/>
              </a:spcBef>
              <a:spcAft>
                <a:spcPct val="10000"/>
              </a:spcAft>
            </a:pPr>
            <a:r>
              <a:rPr lang="en-US" altLang="en-US" sz="3200" b="0" i="1">
                <a:solidFill>
                  <a:schemeClr val="folHlink"/>
                </a:solidFill>
                <a:latin typeface="Verdana" panose="020B0604030504040204" pitchFamily="34" charset="0"/>
              </a:rPr>
              <a:t>What do proofs look like?</a:t>
            </a:r>
            <a:endParaRPr lang="en-US" altLang="en-US" sz="3200" i="1">
              <a:solidFill>
                <a:schemeClr val="folHlink"/>
              </a:solidFill>
              <a:latin typeface="Verdana" panose="020B060403050404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97562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1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1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1827" grpId="0" build="p"/>
      <p:bldP spid="4618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 inference rule</a:t>
            </a:r>
          </a:p>
        </p:txBody>
      </p:sp>
      <p:sp>
        <p:nvSpPr>
          <p:cNvPr id="462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524000"/>
            <a:ext cx="7848600" cy="2895600"/>
          </a:xfrm>
        </p:spPr>
        <p:txBody>
          <a:bodyPr/>
          <a:lstStyle/>
          <a:p>
            <a:r>
              <a:rPr lang="en-US" altLang="en-US"/>
              <a:t>If we have a proof </a:t>
            </a:r>
            <a:r>
              <a:rPr lang="en-US" altLang="en-US">
                <a:solidFill>
                  <a:srgbClr val="0000FF"/>
                </a:solidFill>
              </a:rPr>
              <a:t>x</a:t>
            </a:r>
            <a:r>
              <a:rPr lang="en-US" altLang="en-US"/>
              <a:t> of </a:t>
            </a:r>
            <a:r>
              <a:rPr lang="en-US" altLang="en-US">
                <a:solidFill>
                  <a:srgbClr val="0000FF"/>
                </a:solidFill>
              </a:rPr>
              <a:t>P</a:t>
            </a:r>
            <a:r>
              <a:rPr lang="en-US" altLang="en-US"/>
              <a:t> and a proof </a:t>
            </a:r>
            <a:r>
              <a:rPr lang="en-US" altLang="en-US">
                <a:solidFill>
                  <a:srgbClr val="0000FF"/>
                </a:solidFill>
              </a:rPr>
              <a:t>y</a:t>
            </a:r>
            <a:r>
              <a:rPr lang="en-US" altLang="en-US"/>
              <a:t> of </a:t>
            </a:r>
            <a:r>
              <a:rPr lang="en-US" altLang="en-US">
                <a:solidFill>
                  <a:srgbClr val="0000FF"/>
                </a:solidFill>
              </a:rPr>
              <a:t>Q</a:t>
            </a:r>
            <a:r>
              <a:rPr lang="en-US" altLang="en-US"/>
              <a:t>, then </a:t>
            </a:r>
            <a:r>
              <a:rPr lang="en-US" altLang="en-US">
                <a:solidFill>
                  <a:srgbClr val="0000FF"/>
                </a:solidFill>
              </a:rPr>
              <a:t>x</a:t>
            </a:r>
            <a:r>
              <a:rPr lang="en-US" altLang="en-US"/>
              <a:t> and </a:t>
            </a:r>
            <a:r>
              <a:rPr lang="en-US" altLang="en-US">
                <a:solidFill>
                  <a:srgbClr val="0000FF"/>
                </a:solidFill>
              </a:rPr>
              <a:t>y</a:t>
            </a:r>
            <a:r>
              <a:rPr lang="en-US" altLang="en-US"/>
              <a:t> together constitute a proof of </a:t>
            </a:r>
            <a:r>
              <a:rPr lang="en-US" altLang="en-US">
                <a:solidFill>
                  <a:srgbClr val="0000FF"/>
                </a:solidFill>
              </a:rPr>
              <a:t>P </a:t>
            </a:r>
            <a:r>
              <a:rPr lang="en-US" altLang="en-US">
                <a:solidFill>
                  <a:srgbClr val="0000FF"/>
                </a:solidFill>
                <a:sym typeface="Symbol" panose="05050102010706020507" pitchFamily="18" charset="2"/>
              </a:rPr>
              <a:t></a:t>
            </a:r>
            <a:r>
              <a:rPr lang="en-US" altLang="en-US">
                <a:solidFill>
                  <a:srgbClr val="0000FF"/>
                </a:solidFill>
              </a:rPr>
              <a:t> Q</a:t>
            </a:r>
            <a:r>
              <a:rPr lang="en-US" altLang="en-US"/>
              <a:t>.</a:t>
            </a:r>
          </a:p>
        </p:txBody>
      </p:sp>
      <p:pic>
        <p:nvPicPr>
          <p:cNvPr id="462852" name="Picture 4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321050"/>
            <a:ext cx="49530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2853" name="Text Box 5"/>
          <p:cNvSpPr txBox="1">
            <a:spLocks noChangeArrowheads="1"/>
          </p:cNvSpPr>
          <p:nvPr/>
        </p:nvSpPr>
        <p:spPr bwMode="auto">
          <a:xfrm>
            <a:off x="685800" y="5072063"/>
            <a:ext cx="8162925" cy="1252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lnSpc>
                <a:spcPct val="89000"/>
              </a:lnSpc>
              <a:spcBef>
                <a:spcPct val="300000"/>
              </a:spcBef>
              <a:spcAft>
                <a:spcPct val="10000"/>
              </a:spcAft>
            </a:pPr>
            <a:r>
              <a:rPr lang="en-US" altLang="en-US" sz="3200" b="0">
                <a:latin typeface="Verdana" panose="020B0604030504040204" pitchFamily="34" charset="0"/>
              </a:rPr>
              <a:t>Or, in ASCII: </a:t>
            </a:r>
          </a:p>
          <a:p>
            <a:pPr lvl="1" algn="l">
              <a:lnSpc>
                <a:spcPct val="89000"/>
              </a:lnSpc>
              <a:buClr>
                <a:schemeClr val="accent1"/>
              </a:buClr>
              <a:buSzPct val="100000"/>
              <a:buFont typeface="Symbol" panose="05050102010706020507" pitchFamily="18" charset="2"/>
              <a:buChar char="·"/>
            </a:pPr>
            <a:r>
              <a:rPr lang="en-US" altLang="en-US" sz="3200">
                <a:solidFill>
                  <a:srgbClr val="0000FF"/>
                </a:solidFill>
                <a:latin typeface="Courier New" panose="02070309020205020404" pitchFamily="49" charset="0"/>
              </a:rPr>
              <a:t>Given x:P, y:Q then (x,y):P*Q</a:t>
            </a:r>
            <a:r>
              <a:rPr lang="en-US" altLang="en-US" sz="3200" b="0">
                <a:latin typeface="Courier New" panose="02070309020205020404" pitchFamily="49" charset="0"/>
              </a:rPr>
              <a:t>.</a:t>
            </a:r>
            <a:endParaRPr lang="en-US" altLang="en-US" sz="2000"/>
          </a:p>
        </p:txBody>
      </p:sp>
      <p:sp>
        <p:nvSpPr>
          <p:cNvPr id="6" name="TextBox 5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4331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2853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More inference rules</a:t>
            </a:r>
          </a:p>
        </p:txBody>
      </p:sp>
      <p:sp>
        <p:nvSpPr>
          <p:cNvPr id="463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800" dirty="0"/>
              <a:t>Assume we have a proof </a:t>
            </a:r>
            <a:r>
              <a:rPr lang="en-US" altLang="en-US" sz="2800" dirty="0">
                <a:solidFill>
                  <a:srgbClr val="0000FF"/>
                </a:solidFill>
              </a:rPr>
              <a:t>x</a:t>
            </a:r>
            <a:r>
              <a:rPr lang="en-US" altLang="en-US" sz="2800" dirty="0"/>
              <a:t> of </a:t>
            </a:r>
            <a:r>
              <a:rPr lang="en-US" altLang="en-US" sz="2800" dirty="0">
                <a:solidFill>
                  <a:srgbClr val="0000FF"/>
                </a:solidFill>
              </a:rPr>
              <a:t>P</a:t>
            </a:r>
            <a:r>
              <a:rPr lang="en-US" altLang="en-US" sz="2800" dirty="0"/>
              <a:t>.  If we can then obtain a proof </a:t>
            </a:r>
            <a:r>
              <a:rPr lang="en-US" altLang="en-US" sz="2800" dirty="0">
                <a:solidFill>
                  <a:srgbClr val="0000FF"/>
                </a:solidFill>
              </a:rPr>
              <a:t>b</a:t>
            </a:r>
            <a:r>
              <a:rPr lang="en-US" altLang="en-US" sz="2800" dirty="0"/>
              <a:t> of </a:t>
            </a:r>
            <a:r>
              <a:rPr lang="en-US" altLang="en-US" sz="2800" dirty="0">
                <a:solidFill>
                  <a:srgbClr val="0000FF"/>
                </a:solidFill>
              </a:rPr>
              <a:t>Q</a:t>
            </a:r>
            <a:r>
              <a:rPr lang="en-US" altLang="en-US" sz="2800" dirty="0"/>
              <a:t>, then we have a proof of </a:t>
            </a:r>
            <a:r>
              <a:rPr lang="en-US" altLang="en-US" sz="2800" dirty="0">
                <a:solidFill>
                  <a:srgbClr val="0000FF"/>
                </a:solidFill>
              </a:rPr>
              <a:t>P </a:t>
            </a:r>
            <a:r>
              <a:rPr lang="en-US" altLang="en-US" sz="2800" dirty="0">
                <a:solidFill>
                  <a:srgbClr val="0000FF"/>
                </a:solidFill>
                <a:sym typeface="Symbol" panose="05050102010706020507" pitchFamily="18" charset="2"/>
              </a:rPr>
              <a:t></a:t>
            </a:r>
            <a:r>
              <a:rPr lang="en-US" altLang="en-US" sz="2800" dirty="0">
                <a:solidFill>
                  <a:srgbClr val="0000FF"/>
                </a:solidFill>
              </a:rPr>
              <a:t> Q</a:t>
            </a:r>
            <a:r>
              <a:rPr lang="en-US" altLang="en-US" sz="2800" dirty="0"/>
              <a:t>.</a:t>
            </a:r>
          </a:p>
          <a:p>
            <a:pPr lvl="1"/>
            <a:r>
              <a:rPr lang="en-US" altLang="en-US" sz="2400" dirty="0">
                <a:solidFill>
                  <a:srgbClr val="0000FF"/>
                </a:solidFill>
              </a:rPr>
              <a:t>Given 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[</a:t>
            </a:r>
            <a:r>
              <a:rPr lang="en-US" altLang="en-US" sz="24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x:P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] b:Q then                    </a:t>
            </a:r>
            <a:r>
              <a:rPr lang="en-US" altLang="en-US" sz="2400" b="1" dirty="0" err="1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fn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 (</a:t>
            </a:r>
            <a:r>
              <a:rPr lang="en-US" altLang="en-US" sz="24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x:P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) =&gt; b : P 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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 Q</a:t>
            </a:r>
            <a:r>
              <a:rPr lang="en-US" altLang="en-US" sz="2400" dirty="0">
                <a:solidFill>
                  <a:srgbClr val="0000FF"/>
                </a:solidFill>
              </a:rPr>
              <a:t>.</a:t>
            </a:r>
            <a:endParaRPr lang="en-US" altLang="en-US" sz="2400" dirty="0"/>
          </a:p>
          <a:p>
            <a:r>
              <a:rPr lang="en-US" altLang="en-US" sz="2800" dirty="0"/>
              <a:t>More rules:</a:t>
            </a:r>
          </a:p>
          <a:p>
            <a:pPr lvl="1"/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Given x:P*Q then </a:t>
            </a:r>
            <a:r>
              <a:rPr lang="en-US" altLang="en-US" sz="24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fst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(x):P</a:t>
            </a:r>
          </a:p>
          <a:p>
            <a:pPr lvl="1"/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Given y:P*Q then </a:t>
            </a:r>
            <a:r>
              <a:rPr lang="en-US" altLang="en-US" sz="2400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snd</a:t>
            </a:r>
            <a:r>
              <a:rPr lang="en-US" altLang="en-US" sz="2400" b="1" dirty="0">
                <a:solidFill>
                  <a:srgbClr val="0000FF"/>
                </a:solidFill>
                <a:latin typeface="Courier New" panose="02070309020205020404" pitchFamily="49" charset="0"/>
              </a:rPr>
              <a:t>(y):Q</a:t>
            </a:r>
            <a:endParaRPr lang="en-US" altLang="en-US" sz="2400" dirty="0">
              <a:solidFill>
                <a:srgbClr val="0000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6694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3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3875" grpId="0" build="p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and proofs</a:t>
            </a:r>
          </a:p>
        </p:txBody>
      </p:sp>
      <p:sp>
        <p:nvSpPr>
          <p:cNvPr id="464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676400"/>
            <a:ext cx="7696200" cy="4514850"/>
          </a:xfrm>
        </p:spPr>
        <p:txBody>
          <a:bodyPr/>
          <a:lstStyle/>
          <a:p>
            <a:pPr marL="0" indent="0">
              <a:lnSpc>
                <a:spcPct val="79000"/>
              </a:lnSpc>
              <a:buNone/>
            </a:pPr>
            <a:r>
              <a:rPr lang="en-US" altLang="en-US" dirty="0"/>
              <a:t>So, for example:</a:t>
            </a:r>
          </a:p>
          <a:p>
            <a:pPr marL="0" indent="0">
              <a:lnSpc>
                <a:spcPct val="79000"/>
              </a:lnSpc>
              <a:spcBef>
                <a:spcPct val="70000"/>
              </a:spcBef>
              <a:buNone/>
            </a:pPr>
            <a:r>
              <a:rPr lang="en-US" altLang="en-US" b="1" dirty="0" err="1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fn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 (</a:t>
            </a:r>
            <a:r>
              <a:rPr lang="en-US" altLang="en-US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x:P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*Q) =&gt; (</a:t>
            </a:r>
            <a:r>
              <a:rPr lang="en-US" altLang="en-US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snd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(x), </a:t>
            </a:r>
            <a:r>
              <a:rPr lang="en-US" altLang="en-US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fst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(x))    		: P*Q 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  <a:sym typeface="Symbol" panose="05050102010706020507" pitchFamily="18" charset="2"/>
              </a:rPr>
              <a:t></a:t>
            </a:r>
            <a:r>
              <a:rPr lang="en-US" altLang="en-US" b="1" dirty="0">
                <a:solidFill>
                  <a:srgbClr val="0000FF"/>
                </a:solidFill>
                <a:latin typeface="Courier New" panose="02070309020205020404" pitchFamily="49" charset="0"/>
              </a:rPr>
              <a:t> Q*P</a:t>
            </a:r>
          </a:p>
          <a:p>
            <a:pPr>
              <a:lnSpc>
                <a:spcPct val="79000"/>
              </a:lnSpc>
              <a:spcBef>
                <a:spcPct val="200000"/>
              </a:spcBef>
            </a:pPr>
            <a:r>
              <a:rPr lang="en-US" altLang="en-US" i="1" dirty="0">
                <a:solidFill>
                  <a:schemeClr val="folHlink"/>
                </a:solidFill>
              </a:rPr>
              <a:t>This is an ML program!</a:t>
            </a:r>
          </a:p>
          <a:p>
            <a:pPr>
              <a:lnSpc>
                <a:spcPct val="79000"/>
              </a:lnSpc>
            </a:pPr>
            <a:r>
              <a:rPr lang="en-US" altLang="en-US" i="1" dirty="0">
                <a:solidFill>
                  <a:schemeClr val="folHlink"/>
                </a:solidFill>
              </a:rPr>
              <a:t>Also, </a:t>
            </a:r>
            <a:r>
              <a:rPr lang="en-US" altLang="en-US" i="1" dirty="0" err="1">
                <a:solidFill>
                  <a:schemeClr val="folHlink"/>
                </a:solidFill>
              </a:rPr>
              <a:t>typechecking</a:t>
            </a:r>
            <a:r>
              <a:rPr lang="en-US" altLang="en-US" i="1" dirty="0">
                <a:solidFill>
                  <a:schemeClr val="folHlink"/>
                </a:solidFill>
              </a:rPr>
              <a:t> provides a “smart” blackboard!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62703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4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899" grpId="0" build="p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Curry-Howard Isomorphism</a:t>
            </a:r>
          </a:p>
        </p:txBody>
      </p:sp>
      <p:sp>
        <p:nvSpPr>
          <p:cNvPr id="488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676400"/>
            <a:ext cx="7696200" cy="4514850"/>
          </a:xfrm>
        </p:spPr>
        <p:txBody>
          <a:bodyPr/>
          <a:lstStyle/>
          <a:p>
            <a:r>
              <a:rPr lang="en-US" altLang="en-US"/>
              <a:t>In a logical framework language, predicates can be represented as types and proofs as programs (i.e., expression terms).</a:t>
            </a:r>
          </a:p>
          <a:p>
            <a:r>
              <a:rPr lang="en-US" altLang="en-US"/>
              <a:t>Furthermore, under certain conditions </a:t>
            </a:r>
            <a:r>
              <a:rPr lang="en-US" altLang="en-US" b="1" i="1">
                <a:solidFill>
                  <a:srgbClr val="0000FF"/>
                </a:solidFill>
              </a:rPr>
              <a:t>typechecking is sufficient to ensure the validity of the proofs</a:t>
            </a:r>
            <a:r>
              <a:rPr lang="en-US" altLang="en-US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7505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Question 2</a:t>
            </a:r>
          </a:p>
        </p:txBody>
      </p:sp>
      <p:sp>
        <p:nvSpPr>
          <p:cNvPr id="502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3124200"/>
            <a:ext cx="7620000" cy="3067050"/>
          </a:xfrm>
        </p:spPr>
        <p:txBody>
          <a:bodyPr/>
          <a:lstStyle/>
          <a:p>
            <a:pPr marL="0" indent="0">
              <a:buNone/>
            </a:pPr>
            <a:r>
              <a:rPr lang="en-US" altLang="en-US" i="1" dirty="0"/>
              <a:t>How well does this work in practice?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3314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4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587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Necula-Lee experiments</a:t>
            </a:r>
          </a:p>
        </p:txBody>
      </p:sp>
      <p:sp>
        <p:nvSpPr>
          <p:cNvPr id="335876" name="AutoShape 4"/>
          <p:cNvSpPr>
            <a:spLocks noChangeArrowheads="1"/>
          </p:cNvSpPr>
          <p:nvPr/>
        </p:nvSpPr>
        <p:spPr bwMode="auto">
          <a:xfrm>
            <a:off x="4876800" y="2971800"/>
            <a:ext cx="1676400" cy="1447800"/>
          </a:xfrm>
          <a:prstGeom prst="flowChartProcess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Certifying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Prover</a:t>
            </a:r>
            <a:endParaRPr lang="en-US" altLang="en-US"/>
          </a:p>
        </p:txBody>
      </p:sp>
      <p:grpSp>
        <p:nvGrpSpPr>
          <p:cNvPr id="335877" name="Group 5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35878" name="AutoShape 6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5879" name="Text Box 7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335880" name="AutoShape 8"/>
          <p:cNvCxnSpPr>
            <a:cxnSpLocks noChangeShapeType="1"/>
            <a:stCxn id="335883" idx="1"/>
          </p:cNvCxnSpPr>
          <p:nvPr/>
        </p:nvCxnSpPr>
        <p:spPr bwMode="auto">
          <a:xfrm rot="10800000" flipV="1">
            <a:off x="1219200" y="2247900"/>
            <a:ext cx="6096000" cy="12573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5881" name="AutoShape 9"/>
          <p:cNvCxnSpPr>
            <a:cxnSpLocks noChangeShapeType="1"/>
            <a:stCxn id="335883" idx="2"/>
            <a:endCxn id="335876" idx="3"/>
          </p:cNvCxnSpPr>
          <p:nvPr/>
        </p:nvCxnSpPr>
        <p:spPr bwMode="auto">
          <a:xfrm rot="5400000">
            <a:off x="6576219" y="2499519"/>
            <a:ext cx="1173162" cy="12192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5882" name="AutoShape 10"/>
          <p:cNvCxnSpPr>
            <a:cxnSpLocks noChangeShapeType="1"/>
            <a:endCxn id="335878" idx="1"/>
          </p:cNvCxnSpPr>
          <p:nvPr/>
        </p:nvCxnSpPr>
        <p:spPr bwMode="auto">
          <a:xfrm>
            <a:off x="1219200" y="3886200"/>
            <a:ext cx="0" cy="106680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5883" name="AutoShape 11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335884" name="AutoShape 12"/>
          <p:cNvSpPr>
            <a:spLocks noChangeArrowheads="1"/>
          </p:cNvSpPr>
          <p:nvPr/>
        </p:nvSpPr>
        <p:spPr bwMode="auto">
          <a:xfrm>
            <a:off x="3581400" y="3505200"/>
            <a:ext cx="914400" cy="3810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1600" b="0">
                <a:latin typeface="Verdana" panose="020B0604030504040204" pitchFamily="34" charset="0"/>
              </a:rPr>
              <a:t>Proof</a:t>
            </a:r>
            <a:endParaRPr lang="en-US" altLang="en-US"/>
          </a:p>
        </p:txBody>
      </p:sp>
      <p:cxnSp>
        <p:nvCxnSpPr>
          <p:cNvPr id="335885" name="AutoShape 13"/>
          <p:cNvCxnSpPr>
            <a:cxnSpLocks noChangeShapeType="1"/>
            <a:stCxn id="335876" idx="1"/>
            <a:endCxn id="335884" idx="3"/>
          </p:cNvCxnSpPr>
          <p:nvPr/>
        </p:nvCxnSpPr>
        <p:spPr bwMode="auto">
          <a:xfrm flipH="1">
            <a:off x="4495800" y="3695700"/>
            <a:ext cx="3810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5886" name="AutoShape 14"/>
          <p:cNvCxnSpPr>
            <a:cxnSpLocks noChangeShapeType="1"/>
            <a:stCxn id="335884" idx="1"/>
            <a:endCxn id="335893" idx="3"/>
          </p:cNvCxnSpPr>
          <p:nvPr/>
        </p:nvCxnSpPr>
        <p:spPr bwMode="auto">
          <a:xfrm flipH="1">
            <a:off x="1485900" y="3695700"/>
            <a:ext cx="20955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35887" name="Group 15"/>
          <p:cNvGrpSpPr>
            <a:grpSpLocks/>
          </p:cNvGrpSpPr>
          <p:nvPr/>
        </p:nvGrpSpPr>
        <p:grpSpPr bwMode="auto">
          <a:xfrm>
            <a:off x="1485900" y="3695700"/>
            <a:ext cx="3571875" cy="2719388"/>
            <a:chOff x="936" y="2328"/>
            <a:chExt cx="2250" cy="1713"/>
          </a:xfrm>
        </p:grpSpPr>
        <p:sp>
          <p:nvSpPr>
            <p:cNvPr id="335888" name="Text Box 16"/>
            <p:cNvSpPr txBox="1">
              <a:spLocks noChangeArrowheads="1"/>
            </p:cNvSpPr>
            <p:nvPr/>
          </p:nvSpPr>
          <p:spPr bwMode="auto">
            <a:xfrm>
              <a:off x="1584" y="3408"/>
              <a:ext cx="1602" cy="6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Simple,</a:t>
              </a:r>
            </a:p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small (&lt;52KB),</a:t>
              </a:r>
            </a:p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and fast.</a:t>
              </a:r>
              <a:endParaRPr lang="en-US" altLang="en-US" b="0">
                <a:latin typeface="Verdana" panose="020B0604030504040204" pitchFamily="34" charset="0"/>
              </a:endParaRPr>
            </a:p>
          </p:txBody>
        </p:sp>
        <p:cxnSp>
          <p:nvCxnSpPr>
            <p:cNvPr id="335889" name="AutoShape 17"/>
            <p:cNvCxnSpPr>
              <a:cxnSpLocks noChangeShapeType="1"/>
              <a:stCxn id="335888" idx="1"/>
              <a:endCxn id="335893" idx="3"/>
            </p:cNvCxnSpPr>
            <p:nvPr/>
          </p:nvCxnSpPr>
          <p:spPr bwMode="auto">
            <a:xfrm rot="10800000">
              <a:off x="936" y="2328"/>
              <a:ext cx="648" cy="1397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35890" name="Group 18"/>
          <p:cNvGrpSpPr>
            <a:grpSpLocks/>
          </p:cNvGrpSpPr>
          <p:nvPr/>
        </p:nvGrpSpPr>
        <p:grpSpPr bwMode="auto">
          <a:xfrm>
            <a:off x="5638800" y="4419600"/>
            <a:ext cx="3498850" cy="1554163"/>
            <a:chOff x="3552" y="2784"/>
            <a:chExt cx="2204" cy="979"/>
          </a:xfrm>
        </p:grpSpPr>
        <p:sp>
          <p:nvSpPr>
            <p:cNvPr id="335891" name="Text Box 19"/>
            <p:cNvSpPr txBox="1">
              <a:spLocks noChangeArrowheads="1"/>
            </p:cNvSpPr>
            <p:nvPr/>
          </p:nvSpPr>
          <p:spPr bwMode="auto">
            <a:xfrm>
              <a:off x="3552" y="3360"/>
              <a:ext cx="2204" cy="4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No longer need to</a:t>
              </a:r>
            </a:p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trust this component.</a:t>
              </a:r>
              <a:endParaRPr lang="en-US" altLang="en-US" sz="2400" b="0">
                <a:latin typeface="Verdana" panose="020B0604030504040204" pitchFamily="34" charset="0"/>
              </a:endParaRPr>
            </a:p>
          </p:txBody>
        </p:sp>
        <p:cxnSp>
          <p:nvCxnSpPr>
            <p:cNvPr id="335892" name="AutoShape 20"/>
            <p:cNvCxnSpPr>
              <a:cxnSpLocks noChangeShapeType="1"/>
              <a:stCxn id="335891" idx="0"/>
              <a:endCxn id="335876" idx="2"/>
            </p:cNvCxnSpPr>
            <p:nvPr/>
          </p:nvCxnSpPr>
          <p:spPr bwMode="auto">
            <a:xfrm rot="5400000" flipH="1">
              <a:off x="3793" y="2591"/>
              <a:ext cx="576" cy="962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35893" name="AutoShape 21"/>
          <p:cNvSpPr>
            <a:spLocks noChangeArrowheads="1"/>
          </p:cNvSpPr>
          <p:nvPr/>
        </p:nvSpPr>
        <p:spPr bwMode="auto">
          <a:xfrm>
            <a:off x="952500" y="3505200"/>
            <a:ext cx="533400" cy="381000"/>
          </a:xfrm>
          <a:prstGeom prst="flowChartProcess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Proof</a:t>
            </a:r>
          </a:p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Checker</a:t>
            </a:r>
            <a:endParaRPr lang="en-US" altLang="en-US" sz="800">
              <a:latin typeface="Verdana" panose="020B0604030504040204" pitchFamily="34" charset="0"/>
            </a:endParaRPr>
          </a:p>
        </p:txBody>
      </p:sp>
      <p:grpSp>
        <p:nvGrpSpPr>
          <p:cNvPr id="335894" name="Group 22"/>
          <p:cNvGrpSpPr>
            <a:grpSpLocks/>
          </p:cNvGrpSpPr>
          <p:nvPr/>
        </p:nvGrpSpPr>
        <p:grpSpPr bwMode="auto">
          <a:xfrm>
            <a:off x="2362200" y="1447800"/>
            <a:ext cx="4557713" cy="2095500"/>
            <a:chOff x="1488" y="912"/>
            <a:chExt cx="2871" cy="1320"/>
          </a:xfrm>
        </p:grpSpPr>
        <p:sp>
          <p:nvSpPr>
            <p:cNvPr id="335895" name="Text Box 23"/>
            <p:cNvSpPr txBox="1">
              <a:spLocks noChangeArrowheads="1"/>
            </p:cNvSpPr>
            <p:nvPr/>
          </p:nvSpPr>
          <p:spPr bwMode="auto">
            <a:xfrm>
              <a:off x="1488" y="912"/>
              <a:ext cx="2871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10000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Reasonable in size (0-10%).</a:t>
              </a:r>
              <a:endParaRPr lang="en-US" altLang="en-US" sz="2400" b="0">
                <a:latin typeface="Verdana" panose="020B0604030504040204" pitchFamily="34" charset="0"/>
              </a:endParaRPr>
            </a:p>
          </p:txBody>
        </p:sp>
        <p:cxnSp>
          <p:nvCxnSpPr>
            <p:cNvPr id="335896" name="AutoShape 24"/>
            <p:cNvCxnSpPr>
              <a:cxnSpLocks noChangeShapeType="1"/>
              <a:stCxn id="335895" idx="2"/>
              <a:endCxn id="335884" idx="0"/>
            </p:cNvCxnSpPr>
            <p:nvPr/>
          </p:nvCxnSpPr>
          <p:spPr bwMode="auto">
            <a:xfrm rot="5400000">
              <a:off x="2218" y="1526"/>
              <a:ext cx="1032" cy="380"/>
            </a:xfrm>
            <a:prstGeom prst="curvedConnector3">
              <a:avLst>
                <a:gd name="adj1" fmla="val 48838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" name="TextBox 2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05011266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Perfectly Avoidable Dangers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“‘I </a:t>
            </a:r>
            <a:r>
              <a:rPr lang="en-US" dirty="0"/>
              <a:t>was coming back from lunch and I spotted this USB drive on the bench over here</a:t>
            </a:r>
            <a:r>
              <a:rPr lang="en-US" dirty="0" smtClean="0"/>
              <a:t>,’ </a:t>
            </a:r>
            <a:r>
              <a:rPr lang="en-US" dirty="0" err="1"/>
              <a:t>Harty</a:t>
            </a:r>
            <a:r>
              <a:rPr lang="en-US" dirty="0"/>
              <a:t> said. </a:t>
            </a:r>
            <a:r>
              <a:rPr lang="en-US" dirty="0" smtClean="0"/>
              <a:t>‘I </a:t>
            </a:r>
            <a:r>
              <a:rPr lang="en-US" dirty="0"/>
              <a:t>watched for a little while and then I looked around to see if there was anybody here that was going to pick it up. I figured I needed a USB drive, so I picked it up</a:t>
            </a:r>
            <a:r>
              <a:rPr lang="en-US" dirty="0" smtClean="0"/>
              <a:t>.’” –NBC Chicago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3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8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Crypto test suite results</a:t>
            </a:r>
          </a:p>
        </p:txBody>
      </p:sp>
      <p:graphicFrame>
        <p:nvGraphicFramePr>
          <p:cNvPr id="503811" name="Object 3"/>
          <p:cNvGraphicFramePr>
            <a:graphicFrameLocks noGrp="1" noChangeAspect="1"/>
          </p:cNvGraphicFramePr>
          <p:nvPr>
            <p:ph type="chart" idx="1"/>
          </p:nvPr>
        </p:nvGraphicFramePr>
        <p:xfrm>
          <a:off x="134938" y="1300163"/>
          <a:ext cx="8810625" cy="4903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2" name="Chart" r:id="rId3" imgW="8820195" imgH="4914820" progId="MSGraph.Chart.8">
                  <p:embed followColorScheme="full"/>
                </p:oleObj>
              </mc:Choice>
              <mc:Fallback>
                <p:oleObj name="Chart" r:id="rId3" imgW="8820195" imgH="4914820" progId="MSGraph.Chart.8">
                  <p:embed followColorScheme="full"/>
                  <p:pic>
                    <p:nvPicPr>
                      <p:cNvPr id="50381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938" y="1300163"/>
                        <a:ext cx="8810625" cy="4903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3812" name="Text Box 4"/>
          <p:cNvSpPr txBox="1">
            <a:spLocks noChangeArrowheads="1"/>
          </p:cNvSpPr>
          <p:nvPr/>
        </p:nvSpPr>
        <p:spPr bwMode="auto">
          <a:xfrm>
            <a:off x="762000" y="2971800"/>
            <a:ext cx="4746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1400" b="0">
                <a:latin typeface="Verdana" panose="020B0604030504040204" pitchFamily="34" charset="0"/>
              </a:rPr>
              <a:t>sec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647218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Question 3</a:t>
            </a:r>
          </a:p>
        </p:txBody>
      </p:sp>
      <p:sp>
        <p:nvSpPr>
          <p:cNvPr id="501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2590800"/>
            <a:ext cx="7162800" cy="3600450"/>
          </a:xfrm>
        </p:spPr>
        <p:txBody>
          <a:bodyPr/>
          <a:lstStyle/>
          <a:p>
            <a:r>
              <a:rPr lang="en-US" altLang="en-US" i="1"/>
              <a:t>Aren’t the properties we’re trying to prove undecideable?</a:t>
            </a:r>
          </a:p>
          <a:p>
            <a:r>
              <a:rPr lang="en-US" altLang="en-US" i="1"/>
              <a:t>How on earth can we hope to generate the proofs?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937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 smtClean="0"/>
              <a:t>Solution: Programming Languages!</a:t>
            </a:r>
            <a:endParaRPr lang="en-US" altLang="en-US" dirty="0"/>
          </a:p>
        </p:txBody>
      </p:sp>
      <p:sp>
        <p:nvSpPr>
          <p:cNvPr id="338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676400"/>
            <a:ext cx="7924800" cy="4514850"/>
          </a:xfrm>
        </p:spPr>
        <p:txBody>
          <a:bodyPr/>
          <a:lstStyle/>
          <a:p>
            <a:r>
              <a:rPr lang="en-US" altLang="en-US"/>
              <a:t>Civilized programming languages can provide “safety for free”</a:t>
            </a:r>
          </a:p>
          <a:p>
            <a:pPr lvl="1"/>
            <a:r>
              <a:rPr lang="en-US" altLang="en-US"/>
              <a:t>Well-formed/well-typed </a:t>
            </a:r>
            <a:r>
              <a:rPr lang="en-US" altLang="en-US" b="1">
                <a:sym typeface="Symbol" panose="05050102010706020507" pitchFamily="18" charset="2"/>
              </a:rPr>
              <a:t></a:t>
            </a:r>
            <a:r>
              <a:rPr lang="en-US" altLang="en-US"/>
              <a:t> safe</a:t>
            </a:r>
          </a:p>
          <a:p>
            <a:pPr>
              <a:spcBef>
                <a:spcPct val="200000"/>
              </a:spcBef>
            </a:pPr>
            <a:r>
              <a:rPr lang="en-US" altLang="en-US">
                <a:solidFill>
                  <a:srgbClr val="0000FF"/>
                </a:solidFill>
              </a:rPr>
              <a:t>Idea</a:t>
            </a:r>
            <a:r>
              <a:rPr lang="en-US" altLang="en-US"/>
              <a:t>: Arrange for the compiler to “explain” why the target code it generates preserves the safety properties of the source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9830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8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947" grpId="0" uiExpand="1" build="p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Certifying Compilers</a:t>
            </a:r>
            <a:br>
              <a:rPr lang="en-US" altLang="en-US"/>
            </a:br>
            <a:r>
              <a:rPr lang="en-US" altLang="en-US" sz="2800"/>
              <a:t>[Necula &amp; Lee, PLDI’98]</a:t>
            </a:r>
            <a:endParaRPr lang="en-US" altLang="en-US"/>
          </a:p>
        </p:txBody>
      </p:sp>
      <p:sp>
        <p:nvSpPr>
          <p:cNvPr id="339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229600" cy="4514850"/>
          </a:xfrm>
        </p:spPr>
        <p:txBody>
          <a:bodyPr/>
          <a:lstStyle/>
          <a:p>
            <a:pPr>
              <a:spcBef>
                <a:spcPct val="75000"/>
              </a:spcBef>
            </a:pPr>
            <a:r>
              <a:rPr lang="en-US" altLang="en-US" dirty="0"/>
              <a:t>Intuition:</a:t>
            </a:r>
          </a:p>
          <a:p>
            <a:pPr lvl="1"/>
            <a:r>
              <a:rPr lang="en-US" altLang="en-US" dirty="0"/>
              <a:t>Compiler “knows” why each translation step is semantics-preserving</a:t>
            </a:r>
          </a:p>
          <a:p>
            <a:pPr lvl="1"/>
            <a:r>
              <a:rPr lang="en-US" altLang="en-US" dirty="0"/>
              <a:t>So, have it generate a proof that safety is </a:t>
            </a:r>
            <a:r>
              <a:rPr lang="en-US" altLang="en-US" dirty="0" smtClean="0"/>
              <a:t>preserved</a:t>
            </a:r>
            <a:endParaRPr lang="en-US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7666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79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Certifying compilation</a:t>
            </a:r>
          </a:p>
        </p:txBody>
      </p:sp>
      <p:sp>
        <p:nvSpPr>
          <p:cNvPr id="337924" name="AutoShape 4"/>
          <p:cNvSpPr>
            <a:spLocks noChangeArrowheads="1"/>
          </p:cNvSpPr>
          <p:nvPr/>
        </p:nvSpPr>
        <p:spPr bwMode="auto">
          <a:xfrm>
            <a:off x="5638800" y="1600200"/>
            <a:ext cx="1676400" cy="1447800"/>
          </a:xfrm>
          <a:prstGeom prst="flowChartProcess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Certifying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Compiler</a:t>
            </a:r>
            <a:endParaRPr lang="en-US" altLang="en-US"/>
          </a:p>
        </p:txBody>
      </p:sp>
      <p:grpSp>
        <p:nvGrpSpPr>
          <p:cNvPr id="337925" name="Group 5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37926" name="AutoShape 6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7927" name="Text Box 7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grpSp>
        <p:nvGrpSpPr>
          <p:cNvPr id="337944" name="Group 24"/>
          <p:cNvGrpSpPr>
            <a:grpSpLocks/>
          </p:cNvGrpSpPr>
          <p:nvPr/>
        </p:nvGrpSpPr>
        <p:grpSpPr bwMode="auto">
          <a:xfrm>
            <a:off x="3048000" y="3048000"/>
            <a:ext cx="5918200" cy="2881313"/>
            <a:chOff x="1920" y="1920"/>
            <a:chExt cx="3728" cy="1815"/>
          </a:xfrm>
        </p:grpSpPr>
        <p:sp>
          <p:nvSpPr>
            <p:cNvPr id="337945" name="Text Box 25"/>
            <p:cNvSpPr txBox="1">
              <a:spLocks noChangeArrowheads="1"/>
            </p:cNvSpPr>
            <p:nvPr/>
          </p:nvSpPr>
          <p:spPr bwMode="auto">
            <a:xfrm>
              <a:off x="1920" y="3216"/>
              <a:ext cx="3318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Looks and smells like a compiler.</a:t>
              </a:r>
              <a:endParaRPr lang="en-US" altLang="en-US" sz="2400" b="0">
                <a:latin typeface="Verdana" panose="020B0604030504040204" pitchFamily="34" charset="0"/>
              </a:endParaRPr>
            </a:p>
          </p:txBody>
        </p:sp>
        <p:sp>
          <p:nvSpPr>
            <p:cNvPr id="337946" name="Text Box 26"/>
            <p:cNvSpPr txBox="1">
              <a:spLocks noChangeArrowheads="1"/>
            </p:cNvSpPr>
            <p:nvPr/>
          </p:nvSpPr>
          <p:spPr bwMode="auto">
            <a:xfrm>
              <a:off x="1920" y="3504"/>
              <a:ext cx="3728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chemeClr val="folHlink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>
                  <a:latin typeface="Courier New" panose="02070309020205020404" pitchFamily="49" charset="0"/>
                </a:rPr>
                <a:t>% spjc foo.java bar.class baz.c -ljdk1.2.2</a:t>
              </a:r>
            </a:p>
          </p:txBody>
        </p:sp>
        <p:cxnSp>
          <p:nvCxnSpPr>
            <p:cNvPr id="337947" name="AutoShape 27"/>
            <p:cNvCxnSpPr>
              <a:cxnSpLocks noChangeShapeType="1"/>
              <a:stCxn id="337945" idx="3"/>
              <a:endCxn id="337924" idx="2"/>
            </p:cNvCxnSpPr>
            <p:nvPr/>
          </p:nvCxnSpPr>
          <p:spPr bwMode="auto">
            <a:xfrm flipH="1" flipV="1">
              <a:off x="3744" y="1920"/>
              <a:ext cx="1494" cy="1383"/>
            </a:xfrm>
            <a:prstGeom prst="curvedConnector4">
              <a:avLst>
                <a:gd name="adj1" fmla="val -9639"/>
                <a:gd name="adj2" fmla="val 53144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37963" name="Group 43"/>
          <p:cNvGrpSpPr>
            <a:grpSpLocks/>
          </p:cNvGrpSpPr>
          <p:nvPr/>
        </p:nvGrpSpPr>
        <p:grpSpPr bwMode="auto">
          <a:xfrm>
            <a:off x="1219200" y="1828800"/>
            <a:ext cx="7391400" cy="3124200"/>
            <a:chOff x="768" y="1152"/>
            <a:chExt cx="4656" cy="1968"/>
          </a:xfrm>
        </p:grpSpPr>
        <p:cxnSp>
          <p:nvCxnSpPr>
            <p:cNvPr id="337940" name="AutoShape 20"/>
            <p:cNvCxnSpPr>
              <a:cxnSpLocks noChangeShapeType="1"/>
            </p:cNvCxnSpPr>
            <p:nvPr/>
          </p:nvCxnSpPr>
          <p:spPr bwMode="auto">
            <a:xfrm rot="10800000" flipV="1">
              <a:off x="2016" y="1464"/>
              <a:ext cx="1536" cy="480"/>
            </a:xfrm>
            <a:prstGeom prst="bentConnector3">
              <a:avLst>
                <a:gd name="adj1" fmla="val 86389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7937" name="AutoShape 17"/>
            <p:cNvCxnSpPr>
              <a:cxnSpLocks noChangeShapeType="1"/>
              <a:stCxn id="337924" idx="1"/>
              <a:endCxn id="337938" idx="3"/>
            </p:cNvCxnSpPr>
            <p:nvPr/>
          </p:nvCxnSpPr>
          <p:spPr bwMode="auto">
            <a:xfrm flipH="1">
              <a:off x="2016" y="1464"/>
              <a:ext cx="1536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7928" name="AutoShape 8"/>
            <p:cNvCxnSpPr>
              <a:cxnSpLocks noChangeShapeType="1"/>
            </p:cNvCxnSpPr>
            <p:nvPr/>
          </p:nvCxnSpPr>
          <p:spPr bwMode="auto">
            <a:xfrm>
              <a:off x="768" y="2400"/>
              <a:ext cx="0" cy="72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7934" name="AutoShape 14"/>
            <p:cNvSpPr>
              <a:spLocks noChangeArrowheads="1"/>
            </p:cNvSpPr>
            <p:nvPr/>
          </p:nvSpPr>
          <p:spPr bwMode="auto">
            <a:xfrm>
              <a:off x="4848" y="1152"/>
              <a:ext cx="576" cy="624"/>
            </a:xfrm>
            <a:prstGeom prst="flowChartPunchedTape">
              <a:avLst/>
            </a:prstGeom>
            <a:solidFill>
              <a:srgbClr val="FF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lnSpc>
                  <a:spcPct val="50000"/>
                </a:lnSpc>
              </a:pPr>
              <a:r>
                <a:rPr lang="en-US" altLang="en-US" sz="2000" b="0">
                  <a:latin typeface="Verdana" panose="020B0604030504040204" pitchFamily="34" charset="0"/>
                </a:rPr>
                <a:t>Source</a:t>
              </a:r>
            </a:p>
            <a:p>
              <a:pPr>
                <a:lnSpc>
                  <a:spcPct val="50000"/>
                </a:lnSpc>
              </a:pPr>
              <a:r>
                <a:rPr lang="en-US" altLang="en-US" sz="2000" b="0">
                  <a:latin typeface="Verdana" panose="020B0604030504040204" pitchFamily="34" charset="0"/>
                </a:rPr>
                <a:t>code</a:t>
              </a:r>
              <a:endParaRPr lang="en-US" altLang="en-US"/>
            </a:p>
          </p:txBody>
        </p:sp>
        <p:cxnSp>
          <p:nvCxnSpPr>
            <p:cNvPr id="337939" name="AutoShape 19"/>
            <p:cNvCxnSpPr>
              <a:cxnSpLocks noChangeShapeType="1"/>
              <a:stCxn id="337934" idx="1"/>
              <a:endCxn id="337924" idx="3"/>
            </p:cNvCxnSpPr>
            <p:nvPr/>
          </p:nvCxnSpPr>
          <p:spPr bwMode="auto">
            <a:xfrm flipH="1">
              <a:off x="4608" y="1464"/>
              <a:ext cx="240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7942" name="AutoShape 22"/>
            <p:cNvCxnSpPr>
              <a:cxnSpLocks noChangeShapeType="1"/>
            </p:cNvCxnSpPr>
            <p:nvPr/>
          </p:nvCxnSpPr>
          <p:spPr bwMode="auto">
            <a:xfrm rot="10800000" flipV="1">
              <a:off x="768" y="1464"/>
              <a:ext cx="1440" cy="744"/>
            </a:xfrm>
            <a:prstGeom prst="bentConnector3">
              <a:avLst>
                <a:gd name="adj1" fmla="val 100273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7943" name="AutoShape 23"/>
            <p:cNvCxnSpPr>
              <a:cxnSpLocks noChangeShapeType="1"/>
            </p:cNvCxnSpPr>
            <p:nvPr/>
          </p:nvCxnSpPr>
          <p:spPr bwMode="auto">
            <a:xfrm rot="10800000" flipV="1">
              <a:off x="936" y="1944"/>
              <a:ext cx="1272" cy="384"/>
            </a:xfrm>
            <a:prstGeom prst="bentConnector3">
              <a:avLst>
                <a:gd name="adj1" fmla="val 86634"/>
              </a:avLst>
            </a:prstGeom>
            <a:noFill/>
            <a:ln w="25400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7936" name="AutoShape 16"/>
            <p:cNvSpPr>
              <a:spLocks noChangeArrowheads="1"/>
            </p:cNvSpPr>
            <p:nvPr/>
          </p:nvSpPr>
          <p:spPr bwMode="auto">
            <a:xfrm>
              <a:off x="1440" y="1824"/>
              <a:ext cx="576" cy="240"/>
            </a:xfrm>
            <a:prstGeom prst="flowChartPunchedTape">
              <a:avLst/>
            </a:prstGeom>
            <a:solidFill>
              <a:srgbClr val="FF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r>
                <a:rPr lang="en-US" altLang="en-US" sz="1600" b="0">
                  <a:latin typeface="Verdana" panose="020B0604030504040204" pitchFamily="34" charset="0"/>
                </a:rPr>
                <a:t>Proof</a:t>
              </a:r>
              <a:endParaRPr lang="en-US" altLang="en-US"/>
            </a:p>
          </p:txBody>
        </p:sp>
        <p:sp>
          <p:nvSpPr>
            <p:cNvPr id="337938" name="AutoShape 18"/>
            <p:cNvSpPr>
              <a:spLocks noChangeArrowheads="1"/>
            </p:cNvSpPr>
            <p:nvPr/>
          </p:nvSpPr>
          <p:spPr bwMode="auto">
            <a:xfrm>
              <a:off x="1440" y="1152"/>
              <a:ext cx="576" cy="624"/>
            </a:xfrm>
            <a:prstGeom prst="flowChartPunchedTape">
              <a:avLst/>
            </a:prstGeom>
            <a:solidFill>
              <a:srgbClr val="FFFF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lnSpc>
                  <a:spcPct val="50000"/>
                </a:lnSpc>
              </a:pPr>
              <a:r>
                <a:rPr lang="en-US" altLang="en-US" sz="2000" b="0">
                  <a:latin typeface="Verdana" panose="020B0604030504040204" pitchFamily="34" charset="0"/>
                </a:rPr>
                <a:t>Object</a:t>
              </a:r>
            </a:p>
            <a:p>
              <a:pPr>
                <a:lnSpc>
                  <a:spcPct val="50000"/>
                </a:lnSpc>
              </a:pPr>
              <a:r>
                <a:rPr lang="en-US" altLang="en-US" sz="2000" b="0">
                  <a:latin typeface="Verdana" panose="020B0604030504040204" pitchFamily="34" charset="0"/>
                </a:rPr>
                <a:t>code</a:t>
              </a:r>
              <a:endParaRPr lang="en-US" altLang="en-US"/>
            </a:p>
          </p:txBody>
        </p:sp>
      </p:grpSp>
      <p:sp>
        <p:nvSpPr>
          <p:cNvPr id="337949" name="AutoShape 29"/>
          <p:cNvSpPr>
            <a:spLocks noChangeArrowheads="1"/>
          </p:cNvSpPr>
          <p:nvPr/>
        </p:nvSpPr>
        <p:spPr bwMode="auto">
          <a:xfrm>
            <a:off x="3810000" y="1600200"/>
            <a:ext cx="1676400" cy="1447800"/>
          </a:xfrm>
          <a:prstGeom prst="flowChartProcess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Certifying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Prover</a:t>
            </a:r>
            <a:endParaRPr lang="en-US" altLang="en-US"/>
          </a:p>
        </p:txBody>
      </p:sp>
      <p:sp>
        <p:nvSpPr>
          <p:cNvPr id="337951" name="AutoShape 31"/>
          <p:cNvSpPr>
            <a:spLocks noChangeArrowheads="1"/>
          </p:cNvSpPr>
          <p:nvPr/>
        </p:nvSpPr>
        <p:spPr bwMode="auto">
          <a:xfrm>
            <a:off x="952500" y="3505200"/>
            <a:ext cx="533400" cy="381000"/>
          </a:xfrm>
          <a:prstGeom prst="flowChartProcess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Proof</a:t>
            </a:r>
          </a:p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Checker</a:t>
            </a:r>
            <a:endParaRPr lang="en-US" altLang="en-US" sz="800">
              <a:latin typeface="Verdana" panose="020B060403050404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4631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Question 4</a:t>
            </a:r>
          </a:p>
        </p:txBody>
      </p:sp>
      <p:sp>
        <p:nvSpPr>
          <p:cNvPr id="490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2209800"/>
            <a:ext cx="7391400" cy="3981450"/>
          </a:xfrm>
        </p:spPr>
        <p:txBody>
          <a:bodyPr/>
          <a:lstStyle/>
          <a:p>
            <a:r>
              <a:rPr lang="en-US" altLang="en-US" i="1"/>
              <a:t>Just what, exactly, are we proving?</a:t>
            </a:r>
          </a:p>
          <a:p>
            <a:r>
              <a:rPr lang="en-US" altLang="en-US" i="1"/>
              <a:t>What are the limits?</a:t>
            </a:r>
          </a:p>
          <a:p>
            <a:r>
              <a:rPr lang="en-US" altLang="en-US" i="1"/>
              <a:t>And isn’t static checking inherently less powerful than dynamic checking?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95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Semantics</a:t>
            </a:r>
          </a:p>
        </p:txBody>
      </p:sp>
      <p:sp>
        <p:nvSpPr>
          <p:cNvPr id="394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676400"/>
            <a:ext cx="7162800" cy="4800600"/>
          </a:xfrm>
        </p:spPr>
        <p:txBody>
          <a:bodyPr/>
          <a:lstStyle/>
          <a:p>
            <a:pPr marL="0" indent="0">
              <a:lnSpc>
                <a:spcPct val="79000"/>
              </a:lnSpc>
              <a:buNone/>
            </a:pPr>
            <a:r>
              <a:rPr lang="en-US" altLang="en-US" dirty="0"/>
              <a:t>Define the states of the target machine</a:t>
            </a:r>
          </a:p>
          <a:p>
            <a:pPr marL="457200" lvl="1" indent="0">
              <a:lnSpc>
                <a:spcPct val="79000"/>
              </a:lnSpc>
              <a:buNone/>
            </a:pP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dirty="0">
                <a:solidFill>
                  <a:schemeClr val="accent1"/>
                </a:solidFill>
              </a:rPr>
              <a:t> = (</a:t>
            </a:r>
            <a:r>
              <a:rPr lang="en-US" altLang="en-US" dirty="0">
                <a:solidFill>
                  <a:schemeClr val="accent1"/>
                </a:solidFill>
                <a:sym typeface="Symbol" panose="05050102010706020507" pitchFamily="18" charset="2"/>
              </a:rPr>
              <a:t></a:t>
            </a:r>
            <a:r>
              <a:rPr lang="en-US" altLang="en-US" dirty="0">
                <a:solidFill>
                  <a:schemeClr val="accent1"/>
                </a:solidFill>
              </a:rPr>
              <a:t>, </a:t>
            </a:r>
            <a:r>
              <a:rPr lang="en-US" altLang="en-US" i="1" dirty="0">
                <a:solidFill>
                  <a:schemeClr val="accent1"/>
                </a:solidFill>
                <a:sym typeface="Symbol" panose="05050102010706020507" pitchFamily="18" charset="2"/>
              </a:rPr>
              <a:t></a:t>
            </a:r>
            <a:r>
              <a:rPr lang="en-US" altLang="en-US" dirty="0">
                <a:solidFill>
                  <a:schemeClr val="accent1"/>
                </a:solidFill>
              </a:rPr>
              <a:t>, </a:t>
            </a:r>
            <a:r>
              <a:rPr lang="en-US" altLang="en-US" i="1" dirty="0">
                <a:solidFill>
                  <a:schemeClr val="accent1"/>
                </a:solidFill>
              </a:rPr>
              <a:t>pc</a:t>
            </a:r>
            <a:r>
              <a:rPr lang="en-US" altLang="en-US" dirty="0">
                <a:solidFill>
                  <a:schemeClr val="accent1"/>
                </a:solidFill>
              </a:rPr>
              <a:t>)</a:t>
            </a:r>
          </a:p>
          <a:p>
            <a:pPr marL="0" indent="0">
              <a:lnSpc>
                <a:spcPct val="79000"/>
              </a:lnSpc>
              <a:spcBef>
                <a:spcPct val="300000"/>
              </a:spcBef>
              <a:buNone/>
            </a:pPr>
            <a:r>
              <a:rPr lang="en-US" altLang="en-US" dirty="0"/>
              <a:t>and a transition function </a:t>
            </a:r>
            <a:r>
              <a:rPr lang="en-US" altLang="en-US" dirty="0">
                <a:solidFill>
                  <a:schemeClr val="accent1"/>
                </a:solidFill>
              </a:rPr>
              <a:t>Step(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dirty="0">
                <a:solidFill>
                  <a:schemeClr val="accent1"/>
                </a:solidFill>
              </a:rPr>
              <a:t>)</a:t>
            </a:r>
            <a:r>
              <a:rPr lang="en-US" altLang="en-US" dirty="0"/>
              <a:t>.</a:t>
            </a:r>
          </a:p>
          <a:p>
            <a:pPr marL="0" indent="0">
              <a:lnSpc>
                <a:spcPct val="79000"/>
              </a:lnSpc>
              <a:buNone/>
            </a:pPr>
            <a:r>
              <a:rPr lang="en-US" altLang="en-US" dirty="0"/>
              <a:t>Define also the safe machine states via the </a:t>
            </a:r>
            <a:r>
              <a:rPr lang="en-US" altLang="en-US" i="1" dirty="0">
                <a:solidFill>
                  <a:srgbClr val="0000FF"/>
                </a:solidFill>
              </a:rPr>
              <a:t>safety policy</a:t>
            </a:r>
            <a:r>
              <a:rPr lang="en-US" altLang="en-US" i="1" dirty="0"/>
              <a:t> </a:t>
            </a:r>
            <a:r>
              <a:rPr lang="en-US" altLang="en-US" dirty="0">
                <a:solidFill>
                  <a:schemeClr val="accent1"/>
                </a:solidFill>
              </a:rPr>
              <a:t>SP(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dirty="0">
                <a:solidFill>
                  <a:schemeClr val="accent1"/>
                </a:solidFill>
              </a:rPr>
              <a:t>).</a:t>
            </a:r>
            <a:endParaRPr lang="en-US" altLang="en-US" dirty="0"/>
          </a:p>
        </p:txBody>
      </p:sp>
      <p:sp>
        <p:nvSpPr>
          <p:cNvPr id="394244" name="Text Box 4"/>
          <p:cNvSpPr txBox="1">
            <a:spLocks noChangeArrowheads="1"/>
          </p:cNvSpPr>
          <p:nvPr/>
        </p:nvSpPr>
        <p:spPr bwMode="auto">
          <a:xfrm>
            <a:off x="950145" y="2801990"/>
            <a:ext cx="1160463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 i="1">
                <a:latin typeface="Verdana" panose="020B0604030504040204" pitchFamily="34" charset="0"/>
              </a:rPr>
              <a:t>program</a:t>
            </a:r>
          </a:p>
        </p:txBody>
      </p:sp>
      <p:sp>
        <p:nvSpPr>
          <p:cNvPr id="394245" name="Text Box 5"/>
          <p:cNvSpPr txBox="1">
            <a:spLocks noChangeArrowheads="1"/>
          </p:cNvSpPr>
          <p:nvPr/>
        </p:nvSpPr>
        <p:spPr bwMode="auto">
          <a:xfrm>
            <a:off x="2337620" y="3151240"/>
            <a:ext cx="11430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b="0" i="1">
                <a:latin typeface="Verdana" panose="020B0604030504040204" pitchFamily="34" charset="0"/>
              </a:rPr>
              <a:t>register state</a:t>
            </a:r>
          </a:p>
        </p:txBody>
      </p:sp>
      <p:sp>
        <p:nvSpPr>
          <p:cNvPr id="394246" name="Text Box 6"/>
          <p:cNvSpPr txBox="1">
            <a:spLocks noChangeArrowheads="1"/>
          </p:cNvSpPr>
          <p:nvPr/>
        </p:nvSpPr>
        <p:spPr bwMode="auto">
          <a:xfrm>
            <a:off x="4166420" y="2998840"/>
            <a:ext cx="129540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b="0" i="1">
                <a:latin typeface="Verdana" panose="020B0604030504040204" pitchFamily="34" charset="0"/>
              </a:rPr>
              <a:t>program counter</a:t>
            </a:r>
          </a:p>
        </p:txBody>
      </p:sp>
      <p:sp>
        <p:nvSpPr>
          <p:cNvPr id="394247" name="Freeform 7"/>
          <p:cNvSpPr>
            <a:spLocks/>
          </p:cNvSpPr>
          <p:nvPr/>
        </p:nvSpPr>
        <p:spPr bwMode="auto">
          <a:xfrm>
            <a:off x="2109020" y="2541640"/>
            <a:ext cx="304800" cy="457200"/>
          </a:xfrm>
          <a:custGeom>
            <a:avLst/>
            <a:gdLst>
              <a:gd name="T0" fmla="*/ 0 w 192"/>
              <a:gd name="T1" fmla="*/ 288 h 288"/>
              <a:gd name="T2" fmla="*/ 144 w 192"/>
              <a:gd name="T3" fmla="*/ 192 h 288"/>
              <a:gd name="T4" fmla="*/ 192 w 192"/>
              <a:gd name="T5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2" h="288">
                <a:moveTo>
                  <a:pt x="0" y="288"/>
                </a:moveTo>
                <a:cubicBezTo>
                  <a:pt x="56" y="264"/>
                  <a:pt x="112" y="240"/>
                  <a:pt x="144" y="192"/>
                </a:cubicBezTo>
                <a:cubicBezTo>
                  <a:pt x="176" y="144"/>
                  <a:pt x="184" y="72"/>
                  <a:pt x="192" y="0"/>
                </a:cubicBezTo>
              </a:path>
            </a:pathLst>
          </a:custGeom>
          <a:noFill/>
          <a:ln w="25400" cap="flat" cmpd="sng">
            <a:solidFill>
              <a:schemeClr val="tx1"/>
            </a:solidFill>
            <a:prstDash val="solid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4248" name="Freeform 8"/>
          <p:cNvSpPr>
            <a:spLocks/>
          </p:cNvSpPr>
          <p:nvPr/>
        </p:nvSpPr>
        <p:spPr bwMode="auto">
          <a:xfrm>
            <a:off x="2832920" y="2541640"/>
            <a:ext cx="787400" cy="927100"/>
          </a:xfrm>
          <a:custGeom>
            <a:avLst/>
            <a:gdLst>
              <a:gd name="T0" fmla="*/ 312 w 496"/>
              <a:gd name="T1" fmla="*/ 576 h 584"/>
              <a:gd name="T2" fmla="*/ 456 w 496"/>
              <a:gd name="T3" fmla="*/ 528 h 584"/>
              <a:gd name="T4" fmla="*/ 72 w 496"/>
              <a:gd name="T5" fmla="*/ 240 h 584"/>
              <a:gd name="T6" fmla="*/ 24 w 496"/>
              <a:gd name="T7" fmla="*/ 0 h 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6" h="584">
                <a:moveTo>
                  <a:pt x="312" y="576"/>
                </a:moveTo>
                <a:cubicBezTo>
                  <a:pt x="404" y="580"/>
                  <a:pt x="496" y="584"/>
                  <a:pt x="456" y="528"/>
                </a:cubicBezTo>
                <a:cubicBezTo>
                  <a:pt x="416" y="472"/>
                  <a:pt x="144" y="328"/>
                  <a:pt x="72" y="240"/>
                </a:cubicBezTo>
                <a:cubicBezTo>
                  <a:pt x="0" y="152"/>
                  <a:pt x="12" y="76"/>
                  <a:pt x="24" y="0"/>
                </a:cubicBezTo>
              </a:path>
            </a:pathLst>
          </a:custGeom>
          <a:noFill/>
          <a:ln w="25400" cap="flat" cmpd="sng">
            <a:solidFill>
              <a:schemeClr val="tx1"/>
            </a:solidFill>
            <a:prstDash val="solid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4249" name="Freeform 9"/>
          <p:cNvSpPr>
            <a:spLocks/>
          </p:cNvSpPr>
          <p:nvPr/>
        </p:nvSpPr>
        <p:spPr bwMode="auto">
          <a:xfrm>
            <a:off x="3404420" y="2617840"/>
            <a:ext cx="762000" cy="762000"/>
          </a:xfrm>
          <a:custGeom>
            <a:avLst/>
            <a:gdLst>
              <a:gd name="T0" fmla="*/ 480 w 480"/>
              <a:gd name="T1" fmla="*/ 480 h 480"/>
              <a:gd name="T2" fmla="*/ 192 w 480"/>
              <a:gd name="T3" fmla="*/ 336 h 480"/>
              <a:gd name="T4" fmla="*/ 0 w 480"/>
              <a:gd name="T5" fmla="*/ 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0" h="480">
                <a:moveTo>
                  <a:pt x="480" y="480"/>
                </a:moveTo>
                <a:cubicBezTo>
                  <a:pt x="376" y="448"/>
                  <a:pt x="272" y="416"/>
                  <a:pt x="192" y="336"/>
                </a:cubicBezTo>
                <a:cubicBezTo>
                  <a:pt x="112" y="256"/>
                  <a:pt x="56" y="128"/>
                  <a:pt x="0" y="0"/>
                </a:cubicBezTo>
              </a:path>
            </a:pathLst>
          </a:custGeom>
          <a:noFill/>
          <a:ln w="25400" cap="flat" cmpd="sng">
            <a:solidFill>
              <a:schemeClr val="tx1"/>
            </a:solidFill>
            <a:prstDash val="solid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8342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Semantics, cont’d</a:t>
            </a:r>
          </a:p>
        </p:txBody>
      </p:sp>
      <p:sp>
        <p:nvSpPr>
          <p:cNvPr id="395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Then we have the following predicate for safe execution:</a:t>
            </a:r>
          </a:p>
          <a:p>
            <a:pPr marL="0" indent="0">
              <a:buNone/>
            </a:pPr>
            <a:r>
              <a:rPr lang="en-US" altLang="en-US" dirty="0">
                <a:solidFill>
                  <a:schemeClr val="accent1"/>
                </a:solidFill>
              </a:rPr>
              <a:t>  Safe(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dirty="0">
                <a:solidFill>
                  <a:schemeClr val="accent1"/>
                </a:solidFill>
              </a:rPr>
              <a:t>) = </a:t>
            </a:r>
            <a:r>
              <a:rPr lang="en-US" altLang="en-US" dirty="0">
                <a:solidFill>
                  <a:schemeClr val="accent1"/>
                </a:solidFill>
                <a:sym typeface="Symbol" panose="05050102010706020507" pitchFamily="18" charset="2"/>
              </a:rPr>
              <a:t></a:t>
            </a:r>
            <a:r>
              <a:rPr lang="en-US" altLang="en-US" i="1" dirty="0" err="1">
                <a:solidFill>
                  <a:schemeClr val="accent1"/>
                </a:solidFill>
              </a:rPr>
              <a:t>n</a:t>
            </a:r>
            <a:r>
              <a:rPr lang="en-US" altLang="en-US" dirty="0" err="1">
                <a:solidFill>
                  <a:schemeClr val="accent1"/>
                </a:solidFill>
              </a:rPr>
              <a:t>:Nat</a:t>
            </a:r>
            <a:r>
              <a:rPr lang="en-US" altLang="en-US" dirty="0">
                <a:solidFill>
                  <a:schemeClr val="accent1"/>
                </a:solidFill>
              </a:rPr>
              <a:t>. SP(</a:t>
            </a:r>
            <a:r>
              <a:rPr lang="en-US" altLang="en-US" dirty="0" err="1">
                <a:solidFill>
                  <a:schemeClr val="accent1"/>
                </a:solidFill>
              </a:rPr>
              <a:t>Step</a:t>
            </a:r>
            <a:r>
              <a:rPr lang="en-US" altLang="en-US" i="1" baseline="30000" dirty="0" err="1">
                <a:solidFill>
                  <a:schemeClr val="accent1"/>
                </a:solidFill>
              </a:rPr>
              <a:t>n</a:t>
            </a:r>
            <a:r>
              <a:rPr lang="en-US" altLang="en-US" dirty="0">
                <a:solidFill>
                  <a:schemeClr val="accent1"/>
                </a:solidFill>
              </a:rPr>
              <a:t>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dirty="0">
                <a:solidFill>
                  <a:schemeClr val="accent1"/>
                </a:solidFill>
              </a:rPr>
              <a:t>))</a:t>
            </a:r>
          </a:p>
          <a:p>
            <a:pPr marL="0" indent="0">
              <a:buNone/>
            </a:pPr>
            <a:r>
              <a:rPr lang="en-US" altLang="en-US" dirty="0"/>
              <a:t>and proof-carrying code:</a:t>
            </a:r>
          </a:p>
          <a:p>
            <a:pPr marL="0" indent="0">
              <a:buNone/>
            </a:pPr>
            <a:r>
              <a:rPr lang="en-US" altLang="en-US" dirty="0">
                <a:solidFill>
                  <a:schemeClr val="accent1"/>
                </a:solidFill>
              </a:rPr>
              <a:t>  PCC = 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baseline="-25000" dirty="0">
                <a:solidFill>
                  <a:schemeClr val="accent1"/>
                </a:solidFill>
              </a:rPr>
              <a:t>0</a:t>
            </a:r>
            <a:r>
              <a:rPr lang="en-US" altLang="en-US" dirty="0">
                <a:solidFill>
                  <a:schemeClr val="accent1"/>
                </a:solidFill>
              </a:rPr>
              <a:t>:State, P:Safe(</a:t>
            </a:r>
            <a:r>
              <a:rPr lang="en-US" altLang="en-US" i="1" dirty="0">
                <a:solidFill>
                  <a:schemeClr val="accent1"/>
                </a:solidFill>
              </a:rPr>
              <a:t>S</a:t>
            </a:r>
            <a:r>
              <a:rPr lang="en-US" altLang="en-US" baseline="-25000" dirty="0">
                <a:solidFill>
                  <a:schemeClr val="accent1"/>
                </a:solidFill>
              </a:rPr>
              <a:t>0</a:t>
            </a:r>
            <a:r>
              <a:rPr lang="en-US" altLang="en-US" dirty="0">
                <a:solidFill>
                  <a:schemeClr val="accent1"/>
                </a:solidFill>
              </a:rPr>
              <a:t>))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5037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Reference Interpreters</a:t>
            </a:r>
          </a:p>
        </p:txBody>
      </p:sp>
      <p:sp>
        <p:nvSpPr>
          <p:cNvPr id="491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A </a:t>
            </a:r>
            <a:r>
              <a:rPr lang="en-US" altLang="en-US" i="1">
                <a:solidFill>
                  <a:schemeClr val="folHlink"/>
                </a:solidFill>
              </a:rPr>
              <a:t>reference interpreter (RI) </a:t>
            </a:r>
            <a:r>
              <a:rPr lang="en-US" altLang="en-US"/>
              <a:t>is a standard interpreter extended with instrumentation to check the safety of each instruction before it is executed, and abort execution if anything unsafe is about to happen.</a:t>
            </a:r>
          </a:p>
          <a:p>
            <a:r>
              <a:rPr lang="en-US" altLang="en-US"/>
              <a:t>In other words, an RI is capable </a:t>
            </a:r>
            <a:r>
              <a:rPr lang="en-US" altLang="en-US" i="1">
                <a:solidFill>
                  <a:srgbClr val="0000FF"/>
                </a:solidFill>
              </a:rPr>
              <a:t>only</a:t>
            </a:r>
            <a:r>
              <a:rPr lang="en-US" altLang="en-US" i="1"/>
              <a:t> </a:t>
            </a:r>
            <a:r>
              <a:rPr lang="en-US" altLang="en-US"/>
              <a:t>of safe execution.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97596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Reference Interpreters</a:t>
            </a:r>
            <a:br>
              <a:rPr lang="en-US" altLang="en-US"/>
            </a:br>
            <a:r>
              <a:rPr lang="en-US" altLang="en-US" sz="2800"/>
              <a:t>cont’d</a:t>
            </a:r>
            <a:endParaRPr lang="en-US" altLang="en-US"/>
          </a:p>
        </p:txBody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The reference interpreter is never actually implemented.</a:t>
            </a:r>
          </a:p>
          <a:p>
            <a:r>
              <a:rPr lang="en-US" altLang="en-US"/>
              <a:t>The point will be </a:t>
            </a:r>
            <a:r>
              <a:rPr lang="en-US" altLang="en-US" i="1">
                <a:solidFill>
                  <a:srgbClr val="0000FF"/>
                </a:solidFill>
              </a:rPr>
              <a:t>to prove that execution of the code on the RI never aborts, and thus execution on the real hardware will be identical to execution on the RI</a:t>
            </a:r>
            <a:r>
              <a:rPr lang="en-US" altLang="en-US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457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http://media.gettyimages.com/videos/latina-business-woman-working-on-laptop-and-phone-video-id176785499?s=640x64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3" y="1600199"/>
            <a:ext cx="8046154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 Avoidable Dangers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  <p:pic>
        <p:nvPicPr>
          <p:cNvPr id="10" name="Content Placeholder 9" descr="Explode-(Color) by DevynCJohnson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513" y="4937761"/>
            <a:ext cx="1136017" cy="972024"/>
          </a:xfrm>
        </p:spPr>
      </p:pic>
      <p:pic>
        <p:nvPicPr>
          <p:cNvPr id="13" name="Content Placeholder 9" descr="Explode-(Color) by DevynCJohns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383" y="2710923"/>
            <a:ext cx="606427" cy="518885"/>
          </a:xfrm>
          <a:prstGeom prst="rect">
            <a:avLst/>
          </a:prstGeom>
        </p:spPr>
      </p:pic>
      <p:pic>
        <p:nvPicPr>
          <p:cNvPr id="14" name="Content Placeholder 9" descr="Explode-(Color) by DevynCJohnso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243" y="4579161"/>
            <a:ext cx="1555117" cy="1330624"/>
          </a:xfrm>
          <a:prstGeom prst="rect">
            <a:avLst/>
          </a:prstGeom>
        </p:spPr>
      </p:pic>
      <p:pic>
        <p:nvPicPr>
          <p:cNvPr id="11" name="Picture 10" descr="&lt;strong&gt;software-update&lt;/strong&gt;-runn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7083" y="2143506"/>
            <a:ext cx="3644182" cy="151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64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Suppose that we require the code to execute no more than </a:t>
            </a:r>
            <a:r>
              <a:rPr lang="en-US" altLang="en-US" i="1" dirty="0"/>
              <a:t>N </a:t>
            </a:r>
            <a:r>
              <a:rPr lang="en-US" altLang="en-US" dirty="0"/>
              <a:t>instructions. Is such a safety property enforceable by an RI?</a:t>
            </a:r>
          </a:p>
          <a:p>
            <a:r>
              <a:rPr lang="en-US" altLang="en-US" dirty="0"/>
              <a:t>Suppose we require the code to terminate eventually.  Is such a safety property enforceable by an RI</a:t>
            </a:r>
            <a:r>
              <a:rPr lang="en-US" altLang="en-US" dirty="0" smtClean="0"/>
              <a:t>?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8939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can’t be enforced?</a:t>
            </a:r>
          </a:p>
        </p:txBody>
      </p:sp>
      <p:sp>
        <p:nvSpPr>
          <p:cNvPr id="495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962150"/>
            <a:ext cx="8153400" cy="4514850"/>
          </a:xfrm>
        </p:spPr>
        <p:txBody>
          <a:bodyPr/>
          <a:lstStyle/>
          <a:p>
            <a:r>
              <a:rPr lang="en-US" altLang="en-US" dirty="0" smtClean="0">
                <a:solidFill>
                  <a:srgbClr val="0000FF"/>
                </a:solidFill>
              </a:rPr>
              <a:t>Safety </a:t>
            </a:r>
            <a:r>
              <a:rPr lang="en-US" altLang="en-US" dirty="0">
                <a:solidFill>
                  <a:srgbClr val="0000FF"/>
                </a:solidFill>
              </a:rPr>
              <a:t>properties  </a:t>
            </a:r>
            <a:r>
              <a:rPr lang="en-US" altLang="en-US" dirty="0">
                <a:solidFill>
                  <a:srgbClr val="0000FF"/>
                </a:solidFill>
                <a:sym typeface="Symbol" panose="05050102010706020507" pitchFamily="18" charset="2"/>
              </a:rPr>
              <a:t></a:t>
            </a:r>
            <a:r>
              <a:rPr lang="en-US" altLang="en-US" dirty="0">
                <a:solidFill>
                  <a:srgbClr val="0000FF"/>
                </a:solidFill>
              </a:rPr>
              <a:t>  </a:t>
            </a:r>
            <a:r>
              <a:rPr lang="en-US" altLang="en-US" i="1" dirty="0">
                <a:solidFill>
                  <a:schemeClr val="folHlink"/>
                </a:solidFill>
              </a:rPr>
              <a:t>Yes</a:t>
            </a:r>
            <a:endParaRPr lang="en-US" altLang="en-US" dirty="0">
              <a:solidFill>
                <a:srgbClr val="0000FF"/>
              </a:solidFill>
            </a:endParaRPr>
          </a:p>
          <a:p>
            <a:pPr lvl="1">
              <a:spcBef>
                <a:spcPct val="30000"/>
              </a:spcBef>
            </a:pPr>
            <a:r>
              <a:rPr lang="en-US" altLang="en-US" i="1" dirty="0"/>
              <a:t>“No bad thing will happen”</a:t>
            </a:r>
            <a:endParaRPr lang="en-US" altLang="en-US" dirty="0"/>
          </a:p>
          <a:p>
            <a:pPr>
              <a:spcBef>
                <a:spcPct val="60000"/>
              </a:spcBef>
            </a:pPr>
            <a:r>
              <a:rPr lang="en-US" altLang="en-US" dirty="0">
                <a:solidFill>
                  <a:srgbClr val="0000FF"/>
                </a:solidFill>
              </a:rPr>
              <a:t>Liveness properties </a:t>
            </a:r>
            <a:r>
              <a:rPr lang="en-US" altLang="en-US" dirty="0">
                <a:solidFill>
                  <a:srgbClr val="0000FF"/>
                </a:solidFill>
                <a:sym typeface="Symbol" panose="05050102010706020507" pitchFamily="18" charset="2"/>
              </a:rPr>
              <a:t></a:t>
            </a:r>
            <a:r>
              <a:rPr lang="en-US" altLang="en-US" dirty="0">
                <a:solidFill>
                  <a:srgbClr val="0000FF"/>
                </a:solidFill>
              </a:rPr>
              <a:t>  </a:t>
            </a:r>
            <a:r>
              <a:rPr lang="en-US" altLang="en-US" i="1" dirty="0">
                <a:solidFill>
                  <a:schemeClr val="folHlink"/>
                </a:solidFill>
              </a:rPr>
              <a:t>Not yet</a:t>
            </a:r>
            <a:endParaRPr lang="en-US" altLang="en-US" dirty="0">
              <a:solidFill>
                <a:srgbClr val="0000FF"/>
              </a:solidFill>
            </a:endParaRPr>
          </a:p>
          <a:p>
            <a:pPr lvl="1">
              <a:spcBef>
                <a:spcPct val="30000"/>
              </a:spcBef>
            </a:pPr>
            <a:r>
              <a:rPr lang="en-US" altLang="en-US" i="1" dirty="0"/>
              <a:t>“A good thing will eventually happen”</a:t>
            </a:r>
            <a:endParaRPr lang="en-US" altLang="en-US" dirty="0"/>
          </a:p>
        </p:txBody>
      </p:sp>
      <p:grpSp>
        <p:nvGrpSpPr>
          <p:cNvPr id="495620" name="Group 4"/>
          <p:cNvGrpSpPr>
            <a:grpSpLocks/>
          </p:cNvGrpSpPr>
          <p:nvPr/>
        </p:nvGrpSpPr>
        <p:grpSpPr bwMode="auto">
          <a:xfrm>
            <a:off x="7023100" y="1673943"/>
            <a:ext cx="1511300" cy="1651000"/>
            <a:chOff x="1968" y="2752"/>
            <a:chExt cx="952" cy="1040"/>
          </a:xfrm>
        </p:grpSpPr>
        <p:sp>
          <p:nvSpPr>
            <p:cNvPr id="495621" name="AutoShape 5"/>
            <p:cNvSpPr>
              <a:spLocks noChangeArrowheads="1"/>
            </p:cNvSpPr>
            <p:nvPr/>
          </p:nvSpPr>
          <p:spPr bwMode="auto">
            <a:xfrm>
              <a:off x="1968" y="3224"/>
              <a:ext cx="144" cy="144"/>
            </a:xfrm>
            <a:prstGeom prst="flowChartConnector">
              <a:avLst/>
            </a:prstGeom>
            <a:solidFill>
              <a:srgbClr val="3399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622" name="AutoShape 6"/>
            <p:cNvSpPr>
              <a:spLocks noChangeArrowheads="1"/>
            </p:cNvSpPr>
            <p:nvPr/>
          </p:nvSpPr>
          <p:spPr bwMode="auto">
            <a:xfrm>
              <a:off x="2256" y="3032"/>
              <a:ext cx="144" cy="144"/>
            </a:xfrm>
            <a:prstGeom prst="flowChartConnector">
              <a:avLst/>
            </a:prstGeom>
            <a:solidFill>
              <a:srgbClr val="3399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623" name="AutoShape 7"/>
            <p:cNvSpPr>
              <a:spLocks noChangeArrowheads="1"/>
            </p:cNvSpPr>
            <p:nvPr/>
          </p:nvSpPr>
          <p:spPr bwMode="auto">
            <a:xfrm>
              <a:off x="2256" y="3416"/>
              <a:ext cx="144" cy="144"/>
            </a:xfrm>
            <a:prstGeom prst="flowChartConnector">
              <a:avLst/>
            </a:prstGeom>
            <a:solidFill>
              <a:srgbClr val="3399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624" name="AutoShape 8"/>
            <p:cNvSpPr>
              <a:spLocks noChangeArrowheads="1"/>
            </p:cNvSpPr>
            <p:nvPr/>
          </p:nvSpPr>
          <p:spPr bwMode="auto">
            <a:xfrm>
              <a:off x="2592" y="2840"/>
              <a:ext cx="144" cy="144"/>
            </a:xfrm>
            <a:prstGeom prst="flowChartConnector">
              <a:avLst/>
            </a:prstGeom>
            <a:solidFill>
              <a:srgbClr val="3399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625" name="AutoShape 9"/>
            <p:cNvSpPr>
              <a:spLocks noChangeArrowheads="1"/>
            </p:cNvSpPr>
            <p:nvPr/>
          </p:nvSpPr>
          <p:spPr bwMode="auto">
            <a:xfrm>
              <a:off x="2592" y="3224"/>
              <a:ext cx="144" cy="144"/>
            </a:xfrm>
            <a:prstGeom prst="flowChartConnector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5626" name="AutoShape 10"/>
            <p:cNvSpPr>
              <a:spLocks noChangeArrowheads="1"/>
            </p:cNvSpPr>
            <p:nvPr/>
          </p:nvSpPr>
          <p:spPr bwMode="auto">
            <a:xfrm>
              <a:off x="2592" y="3608"/>
              <a:ext cx="144" cy="144"/>
            </a:xfrm>
            <a:prstGeom prst="flowChartConnector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495627" name="AutoShape 11"/>
            <p:cNvCxnSpPr>
              <a:cxnSpLocks noChangeShapeType="1"/>
              <a:stCxn id="495621" idx="7"/>
              <a:endCxn id="495622" idx="3"/>
            </p:cNvCxnSpPr>
            <p:nvPr/>
          </p:nvCxnSpPr>
          <p:spPr bwMode="auto">
            <a:xfrm flipV="1">
              <a:off x="2091" y="3155"/>
              <a:ext cx="186" cy="9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28" name="AutoShape 12"/>
            <p:cNvCxnSpPr>
              <a:cxnSpLocks noChangeShapeType="1"/>
              <a:stCxn id="495622" idx="7"/>
              <a:endCxn id="495624" idx="3"/>
            </p:cNvCxnSpPr>
            <p:nvPr/>
          </p:nvCxnSpPr>
          <p:spPr bwMode="auto">
            <a:xfrm flipV="1">
              <a:off x="2379" y="2963"/>
              <a:ext cx="234" cy="9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29" name="AutoShape 13"/>
            <p:cNvCxnSpPr>
              <a:cxnSpLocks noChangeShapeType="1"/>
              <a:stCxn id="495621" idx="5"/>
              <a:endCxn id="495623" idx="1"/>
            </p:cNvCxnSpPr>
            <p:nvPr/>
          </p:nvCxnSpPr>
          <p:spPr bwMode="auto">
            <a:xfrm>
              <a:off x="2091" y="3347"/>
              <a:ext cx="186" cy="9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0" name="AutoShape 14"/>
            <p:cNvCxnSpPr>
              <a:cxnSpLocks noChangeShapeType="1"/>
              <a:stCxn id="495623" idx="5"/>
              <a:endCxn id="495626" idx="1"/>
            </p:cNvCxnSpPr>
            <p:nvPr/>
          </p:nvCxnSpPr>
          <p:spPr bwMode="auto">
            <a:xfrm>
              <a:off x="2379" y="3539"/>
              <a:ext cx="234" cy="9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1" name="AutoShape 15"/>
            <p:cNvCxnSpPr>
              <a:cxnSpLocks noChangeShapeType="1"/>
              <a:stCxn id="495623" idx="7"/>
              <a:endCxn id="495625" idx="2"/>
            </p:cNvCxnSpPr>
            <p:nvPr/>
          </p:nvCxnSpPr>
          <p:spPr bwMode="auto">
            <a:xfrm flipV="1">
              <a:off x="2379" y="3296"/>
              <a:ext cx="213" cy="1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2" name="AutoShape 16"/>
            <p:cNvCxnSpPr>
              <a:cxnSpLocks noChangeShapeType="1"/>
              <a:stCxn id="495622" idx="5"/>
              <a:endCxn id="495625" idx="1"/>
            </p:cNvCxnSpPr>
            <p:nvPr/>
          </p:nvCxnSpPr>
          <p:spPr bwMode="auto">
            <a:xfrm>
              <a:off x="2379" y="3155"/>
              <a:ext cx="234" cy="9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3" name="AutoShape 17"/>
            <p:cNvCxnSpPr>
              <a:cxnSpLocks noChangeShapeType="1"/>
              <a:stCxn id="495624" idx="7"/>
            </p:cNvCxnSpPr>
            <p:nvPr/>
          </p:nvCxnSpPr>
          <p:spPr bwMode="auto">
            <a:xfrm flipV="1">
              <a:off x="2715" y="2752"/>
              <a:ext cx="165" cy="10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4" name="AutoShape 18"/>
            <p:cNvCxnSpPr>
              <a:cxnSpLocks noChangeShapeType="1"/>
              <a:stCxn id="495625" idx="6"/>
            </p:cNvCxnSpPr>
            <p:nvPr/>
          </p:nvCxnSpPr>
          <p:spPr bwMode="auto">
            <a:xfrm>
              <a:off x="2736" y="3296"/>
              <a:ext cx="184" cy="24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95635" name="AutoShape 19"/>
            <p:cNvCxnSpPr>
              <a:cxnSpLocks noChangeShapeType="1"/>
              <a:stCxn id="495626" idx="5"/>
            </p:cNvCxnSpPr>
            <p:nvPr/>
          </p:nvCxnSpPr>
          <p:spPr bwMode="auto">
            <a:xfrm>
              <a:off x="2715" y="3731"/>
              <a:ext cx="165" cy="6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0" name="TextBox 19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90794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Static vs dynamic checking</a:t>
            </a:r>
          </a:p>
        </p:txBody>
      </p:sp>
      <p:sp>
        <p:nvSpPr>
          <p:cNvPr id="499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PCC provides a basis for static enforcement of safety conditions</a:t>
            </a:r>
          </a:p>
          <a:p>
            <a:r>
              <a:rPr lang="en-US" altLang="en-US" dirty="0"/>
              <a:t>However, PCC is not just for static checking</a:t>
            </a:r>
          </a:p>
          <a:p>
            <a:r>
              <a:rPr lang="en-US" altLang="en-US" dirty="0"/>
              <a:t>PCC can be used, for example, to verify that necessary dynamic checks are carried out properly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7708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Question 5</a:t>
            </a:r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2743200"/>
            <a:ext cx="7162800" cy="3448050"/>
          </a:xfrm>
        </p:spPr>
        <p:txBody>
          <a:bodyPr/>
          <a:lstStyle/>
          <a:p>
            <a:pPr marL="0" indent="0">
              <a:buNone/>
            </a:pPr>
            <a:r>
              <a:rPr lang="en-US" altLang="en-US" i="1" dirty="0"/>
              <a:t>Even if the proof is valid, how do we know that it is a safety proof of the given program?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5875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9106" name="Group 2"/>
          <p:cNvGrpSpPr>
            <a:grpSpLocks/>
          </p:cNvGrpSpPr>
          <p:nvPr/>
        </p:nvGrpSpPr>
        <p:grpSpPr bwMode="auto">
          <a:xfrm>
            <a:off x="1447800" y="3100388"/>
            <a:ext cx="2379663" cy="2386012"/>
            <a:chOff x="576" y="1584"/>
            <a:chExt cx="1499" cy="1503"/>
          </a:xfrm>
        </p:grpSpPr>
        <p:graphicFrame>
          <p:nvGraphicFramePr>
            <p:cNvPr id="559107" name="Object 3"/>
            <p:cNvGraphicFramePr>
              <a:graphicFrameLocks noChangeAspect="1"/>
            </p:cNvGraphicFramePr>
            <p:nvPr/>
          </p:nvGraphicFramePr>
          <p:xfrm>
            <a:off x="576" y="1584"/>
            <a:ext cx="1230" cy="150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56" name="Clip" r:id="rId3" imgW="2712960" imgH="3310560" progId="MS_ClipArt_Gallery.2">
                    <p:embed/>
                  </p:oleObj>
                </mc:Choice>
                <mc:Fallback>
                  <p:oleObj name="Clip" r:id="rId3" imgW="2712960" imgH="3310560" progId="MS_ClipArt_Gallery.2">
                    <p:embed/>
                    <p:pic>
                      <p:nvPicPr>
                        <p:cNvPr id="559107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76" y="1584"/>
                          <a:ext cx="1230" cy="150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59108" name="Object 4"/>
            <p:cNvGraphicFramePr>
              <a:graphicFrameLocks noChangeAspect="1"/>
            </p:cNvGraphicFramePr>
            <p:nvPr/>
          </p:nvGraphicFramePr>
          <p:xfrm>
            <a:off x="1584" y="1680"/>
            <a:ext cx="491" cy="5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557" name="Clip" r:id="rId5" imgW="3192120" imgH="3749400" progId="MS_ClipArt_Gallery.2">
                    <p:embed/>
                  </p:oleObj>
                </mc:Choice>
                <mc:Fallback>
                  <p:oleObj name="Clip" r:id="rId5" imgW="3192120" imgH="3749400" progId="MS_ClipArt_Gallery.2">
                    <p:embed/>
                    <p:pic>
                      <p:nvPicPr>
                        <p:cNvPr id="559108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84" y="1680"/>
                          <a:ext cx="491" cy="57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559109" name="Object 5"/>
          <p:cNvGraphicFramePr>
            <a:graphicFrameLocks noChangeAspect="1"/>
          </p:cNvGraphicFramePr>
          <p:nvPr/>
        </p:nvGraphicFramePr>
        <p:xfrm>
          <a:off x="6445250" y="2895600"/>
          <a:ext cx="1098550" cy="266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58" name="Clip" r:id="rId7" imgW="1621800" imgH="3934080" progId="MS_ClipArt_Gallery.2">
                  <p:embed/>
                </p:oleObj>
              </mc:Choice>
              <mc:Fallback>
                <p:oleObj name="Clip" r:id="rId7" imgW="1621800" imgH="3934080" progId="MS_ClipArt_Gallery.2">
                  <p:embed/>
                  <p:pic>
                    <p:nvPicPr>
                      <p:cNvPr id="559109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45250" y="2895600"/>
                        <a:ext cx="1098550" cy="2667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9110" name="AutoShape 6"/>
          <p:cNvSpPr>
            <a:spLocks noChangeArrowheads="1"/>
          </p:cNvSpPr>
          <p:nvPr/>
        </p:nvSpPr>
        <p:spPr bwMode="auto">
          <a:xfrm>
            <a:off x="2362200" y="1752600"/>
            <a:ext cx="2209800" cy="1219200"/>
          </a:xfrm>
          <a:prstGeom prst="wedgeRoundRectCallout">
            <a:avLst>
              <a:gd name="adj1" fmla="val -45472"/>
              <a:gd name="adj2" fmla="val 67449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Please install and execute this.</a:t>
            </a:r>
            <a:endParaRPr lang="en-US" altLang="en-US" b="0"/>
          </a:p>
        </p:txBody>
      </p:sp>
      <p:sp>
        <p:nvSpPr>
          <p:cNvPr id="559111" name="AutoShape 7"/>
          <p:cNvSpPr>
            <a:spLocks noChangeArrowheads="1"/>
          </p:cNvSpPr>
          <p:nvPr/>
        </p:nvSpPr>
        <p:spPr bwMode="auto">
          <a:xfrm>
            <a:off x="5334000" y="1600200"/>
            <a:ext cx="3429000" cy="1295400"/>
          </a:xfrm>
          <a:prstGeom prst="wedgeRoundRectCallout">
            <a:avLst>
              <a:gd name="adj1" fmla="val 6667"/>
              <a:gd name="adj2" fmla="val 67769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OK, but let me quickly look over the instructions first.</a:t>
            </a:r>
            <a:endParaRPr lang="en-US" altLang="en-US" b="0"/>
          </a:p>
        </p:txBody>
      </p:sp>
      <p:sp>
        <p:nvSpPr>
          <p:cNvPr id="559112" name="Text Box 8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59113" name="Text Box 9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70662" y="12288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93561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59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59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9110" grpId="0" animBg="1" autoUpdateAnimBg="0"/>
      <p:bldP spid="559111" grpId="0" animBg="1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0130" name="Object 2"/>
          <p:cNvGraphicFramePr>
            <a:graphicFrameLocks noChangeAspect="1"/>
          </p:cNvGraphicFramePr>
          <p:nvPr/>
        </p:nvGraphicFramePr>
        <p:xfrm>
          <a:off x="6297613" y="2967038"/>
          <a:ext cx="1474787" cy="2646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80" name="Clip" r:id="rId3" imgW="4016520" imgH="3945240" progId="MS_ClipArt_Gallery.2">
                  <p:embed/>
                </p:oleObj>
              </mc:Choice>
              <mc:Fallback>
                <p:oleObj name="Clip" r:id="rId3" imgW="4016520" imgH="3945240" progId="MS_ClipArt_Gallery.2">
                  <p:embed/>
                  <p:pic>
                    <p:nvPicPr>
                      <p:cNvPr id="56013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45256"/>
                      <a:stretch>
                        <a:fillRect/>
                      </a:stretch>
                    </p:blipFill>
                    <p:spPr bwMode="auto">
                      <a:xfrm>
                        <a:off x="6297613" y="2967038"/>
                        <a:ext cx="1474787" cy="2646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0131" name="Object 3"/>
          <p:cNvGraphicFramePr>
            <a:graphicFrameLocks noChangeAspect="1"/>
          </p:cNvGraphicFramePr>
          <p:nvPr/>
        </p:nvGraphicFramePr>
        <p:xfrm>
          <a:off x="1447800" y="3100388"/>
          <a:ext cx="1952625" cy="2386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81" name="Clip" r:id="rId5" imgW="2712960" imgH="3310560" progId="MS_ClipArt_Gallery.2">
                  <p:embed/>
                </p:oleObj>
              </mc:Choice>
              <mc:Fallback>
                <p:oleObj name="Clip" r:id="rId5" imgW="2712960" imgH="3310560" progId="MS_ClipArt_Gallery.2">
                  <p:embed/>
                  <p:pic>
                    <p:nvPicPr>
                      <p:cNvPr id="56013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3100388"/>
                        <a:ext cx="1952625" cy="2386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0132" name="Object 4"/>
          <p:cNvGraphicFramePr>
            <a:graphicFrameLocks noChangeAspect="1"/>
          </p:cNvGraphicFramePr>
          <p:nvPr/>
        </p:nvGraphicFramePr>
        <p:xfrm>
          <a:off x="5562600" y="3429000"/>
          <a:ext cx="779463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82" name="Clip" r:id="rId7" imgW="3192120" imgH="3749400" progId="MS_ClipArt_Gallery.2">
                  <p:embed/>
                </p:oleObj>
              </mc:Choice>
              <mc:Fallback>
                <p:oleObj name="Clip" r:id="rId7" imgW="3192120" imgH="3749400" progId="MS_ClipArt_Gallery.2">
                  <p:embed/>
                  <p:pic>
                    <p:nvPicPr>
                      <p:cNvPr id="56013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429000"/>
                        <a:ext cx="779463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0133" name="Text Box 5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60134" name="Text Box 6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70662" y="1229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42860389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1154" name="Object 2"/>
          <p:cNvGraphicFramePr>
            <a:graphicFrameLocks noChangeAspect="1"/>
          </p:cNvGraphicFramePr>
          <p:nvPr/>
        </p:nvGraphicFramePr>
        <p:xfrm>
          <a:off x="1524000" y="2971800"/>
          <a:ext cx="162560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4" name="Clip" r:id="rId4" imgW="5154120" imgH="3928680" progId="MS_ClipArt_Gallery.2">
                  <p:embed/>
                </p:oleObj>
              </mc:Choice>
              <mc:Fallback>
                <p:oleObj name="Clip" r:id="rId4" imgW="5154120" imgH="3928680" progId="MS_ClipArt_Gallery.2">
                  <p:embed/>
                  <p:pic>
                    <p:nvPicPr>
                      <p:cNvPr id="561154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8806" t="16446"/>
                      <a:stretch>
                        <a:fillRect/>
                      </a:stretch>
                    </p:blipFill>
                    <p:spPr bwMode="auto">
                      <a:xfrm>
                        <a:off x="1524000" y="2971800"/>
                        <a:ext cx="1625600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1155" name="Object 3"/>
          <p:cNvGraphicFramePr>
            <a:graphicFrameLocks noChangeAspect="1"/>
          </p:cNvGraphicFramePr>
          <p:nvPr/>
        </p:nvGraphicFramePr>
        <p:xfrm>
          <a:off x="6369050" y="2895600"/>
          <a:ext cx="186055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5" name="Clip" r:id="rId6" imgW="2712960" imgH="4002480" progId="MS_ClipArt_Gallery.2">
                  <p:embed/>
                </p:oleObj>
              </mc:Choice>
              <mc:Fallback>
                <p:oleObj name="Clip" r:id="rId6" imgW="2712960" imgH="4002480" progId="MS_ClipArt_Gallery.2">
                  <p:embed/>
                  <p:pic>
                    <p:nvPicPr>
                      <p:cNvPr id="561155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69050" y="2895600"/>
                        <a:ext cx="1860550" cy="274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1156" name="Object 4"/>
          <p:cNvGraphicFramePr>
            <a:graphicFrameLocks noChangeAspect="1"/>
          </p:cNvGraphicFramePr>
          <p:nvPr/>
        </p:nvGraphicFramePr>
        <p:xfrm>
          <a:off x="5562600" y="3429000"/>
          <a:ext cx="779463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6" name="Clip" r:id="rId8" imgW="3192120" imgH="3749400" progId="MS_ClipArt_Gallery.2">
                  <p:embed/>
                </p:oleObj>
              </mc:Choice>
              <mc:Fallback>
                <p:oleObj name="Clip" r:id="rId8" imgW="3192120" imgH="3749400" progId="MS_ClipArt_Gallery.2">
                  <p:embed/>
                  <p:pic>
                    <p:nvPicPr>
                      <p:cNvPr id="56115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429000"/>
                        <a:ext cx="779463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1157" name="AutoShape 5"/>
          <p:cNvSpPr>
            <a:spLocks noChangeArrowheads="1"/>
          </p:cNvSpPr>
          <p:nvPr/>
        </p:nvSpPr>
        <p:spPr bwMode="auto">
          <a:xfrm>
            <a:off x="4724400" y="1524000"/>
            <a:ext cx="2286000" cy="1295400"/>
          </a:xfrm>
          <a:prstGeom prst="wedgeRoundRectCallout">
            <a:avLst>
              <a:gd name="adj1" fmla="val 46736"/>
              <a:gd name="adj2" fmla="val 86398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This </a:t>
            </a:r>
            <a:r>
              <a:rPr lang="en-US" altLang="en-US" sz="2400">
                <a:solidFill>
                  <a:schemeClr val="folHlink"/>
                </a:solidFill>
                <a:latin typeface="Courier New" panose="02070309020205020404" pitchFamily="49" charset="0"/>
              </a:rPr>
              <a:t>store</a:t>
            </a:r>
            <a:r>
              <a:rPr lang="en-US" altLang="en-US" sz="2400" b="0"/>
              <a:t> instruction is dangerous!</a:t>
            </a:r>
          </a:p>
        </p:txBody>
      </p:sp>
      <p:sp>
        <p:nvSpPr>
          <p:cNvPr id="561158" name="Rectangle 6"/>
          <p:cNvSpPr>
            <a:spLocks noChangeArrowheads="1"/>
          </p:cNvSpPr>
          <p:nvPr/>
        </p:nvSpPr>
        <p:spPr bwMode="auto">
          <a:xfrm>
            <a:off x="5715000" y="3733800"/>
            <a:ext cx="457200" cy="762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1159" name="Text Box 7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61160" name="Text Box 8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70662" y="2456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50471149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3202" name="Object 2"/>
          <p:cNvGraphicFramePr>
            <a:graphicFrameLocks noChangeAspect="1"/>
          </p:cNvGraphicFramePr>
          <p:nvPr/>
        </p:nvGraphicFramePr>
        <p:xfrm>
          <a:off x="1524000" y="2971800"/>
          <a:ext cx="162560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28" name="Clip" r:id="rId3" imgW="5154120" imgH="3928680" progId="MS_ClipArt_Gallery.2">
                  <p:embed/>
                </p:oleObj>
              </mc:Choice>
              <mc:Fallback>
                <p:oleObj name="Clip" r:id="rId3" imgW="5154120" imgH="3928680" progId="MS_ClipArt_Gallery.2">
                  <p:embed/>
                  <p:pic>
                    <p:nvPicPr>
                      <p:cNvPr id="563202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8806" t="16446"/>
                      <a:stretch>
                        <a:fillRect/>
                      </a:stretch>
                    </p:blipFill>
                    <p:spPr bwMode="auto">
                      <a:xfrm>
                        <a:off x="1524000" y="2971800"/>
                        <a:ext cx="1625600" cy="251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03" name="Object 3"/>
          <p:cNvGraphicFramePr>
            <a:graphicFrameLocks noChangeAspect="1"/>
          </p:cNvGraphicFramePr>
          <p:nvPr/>
        </p:nvGraphicFramePr>
        <p:xfrm>
          <a:off x="6369050" y="2895600"/>
          <a:ext cx="186055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29" name="Clip" r:id="rId5" imgW="2712960" imgH="4002480" progId="MS_ClipArt_Gallery.2">
                  <p:embed/>
                </p:oleObj>
              </mc:Choice>
              <mc:Fallback>
                <p:oleObj name="Clip" r:id="rId5" imgW="2712960" imgH="4002480" progId="MS_ClipArt_Gallery.2">
                  <p:embed/>
                  <p:pic>
                    <p:nvPicPr>
                      <p:cNvPr id="563203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69050" y="2895600"/>
                        <a:ext cx="1860550" cy="274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04" name="Object 4"/>
          <p:cNvGraphicFramePr>
            <a:graphicFrameLocks noChangeAspect="1"/>
          </p:cNvGraphicFramePr>
          <p:nvPr/>
        </p:nvGraphicFramePr>
        <p:xfrm>
          <a:off x="5562600" y="3429000"/>
          <a:ext cx="779463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30" name="Clip" r:id="rId7" imgW="3192120" imgH="3749400" progId="MS_ClipArt_Gallery.2">
                  <p:embed/>
                </p:oleObj>
              </mc:Choice>
              <mc:Fallback>
                <p:oleObj name="Clip" r:id="rId7" imgW="3192120" imgH="3749400" progId="MS_ClipArt_Gallery.2">
                  <p:embed/>
                  <p:pic>
                    <p:nvPicPr>
                      <p:cNvPr id="563204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429000"/>
                        <a:ext cx="779463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3205" name="AutoShape 5"/>
          <p:cNvSpPr>
            <a:spLocks noChangeArrowheads="1"/>
          </p:cNvSpPr>
          <p:nvPr/>
        </p:nvSpPr>
        <p:spPr bwMode="auto">
          <a:xfrm>
            <a:off x="4724400" y="1524000"/>
            <a:ext cx="2362200" cy="1295400"/>
          </a:xfrm>
          <a:prstGeom prst="wedgeRoundRectCallout">
            <a:avLst>
              <a:gd name="adj1" fmla="val 43616"/>
              <a:gd name="adj2" fmla="val 86398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Can you prove that it is always safe?</a:t>
            </a:r>
          </a:p>
        </p:txBody>
      </p:sp>
      <p:sp>
        <p:nvSpPr>
          <p:cNvPr id="563206" name="Rectangle 6"/>
          <p:cNvSpPr>
            <a:spLocks noChangeArrowheads="1"/>
          </p:cNvSpPr>
          <p:nvPr/>
        </p:nvSpPr>
        <p:spPr bwMode="auto">
          <a:xfrm>
            <a:off x="5715000" y="3733800"/>
            <a:ext cx="457200" cy="762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3207" name="Text Box 7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63208" name="Text Box 8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70662" y="1229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75716728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4226" name="Object 2"/>
          <p:cNvGraphicFramePr>
            <a:graphicFrameLocks noChangeAspect="1"/>
          </p:cNvGraphicFramePr>
          <p:nvPr/>
        </p:nvGraphicFramePr>
        <p:xfrm>
          <a:off x="1512888" y="2362200"/>
          <a:ext cx="1077912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82" name="Clip" r:id="rId3" imgW="1295640" imgH="3934080" progId="MS_ClipArt_Gallery.2">
                  <p:embed/>
                </p:oleObj>
              </mc:Choice>
              <mc:Fallback>
                <p:oleObj name="Clip" r:id="rId3" imgW="1295640" imgH="3934080" progId="MS_ClipArt_Gallery.2">
                  <p:embed/>
                  <p:pic>
                    <p:nvPicPr>
                      <p:cNvPr id="56422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2888" y="2362200"/>
                        <a:ext cx="1077912" cy="3276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4227" name="Object 3"/>
          <p:cNvGraphicFramePr>
            <a:graphicFrameLocks noChangeAspect="1"/>
          </p:cNvGraphicFramePr>
          <p:nvPr/>
        </p:nvGraphicFramePr>
        <p:xfrm>
          <a:off x="6369050" y="2895600"/>
          <a:ext cx="186055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83" name="Clip" r:id="rId5" imgW="2712960" imgH="4002480" progId="MS_ClipArt_Gallery.2">
                  <p:embed/>
                </p:oleObj>
              </mc:Choice>
              <mc:Fallback>
                <p:oleObj name="Clip" r:id="rId5" imgW="2712960" imgH="4002480" progId="MS_ClipArt_Gallery.2">
                  <p:embed/>
                  <p:pic>
                    <p:nvPicPr>
                      <p:cNvPr id="564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69050" y="2895600"/>
                        <a:ext cx="1860550" cy="274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4228" name="Object 4"/>
          <p:cNvGraphicFramePr>
            <a:graphicFrameLocks noChangeAspect="1"/>
          </p:cNvGraphicFramePr>
          <p:nvPr/>
        </p:nvGraphicFramePr>
        <p:xfrm>
          <a:off x="5562600" y="3429000"/>
          <a:ext cx="779463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84" name="Clip" r:id="rId7" imgW="3192120" imgH="3749400" progId="MS_ClipArt_Gallery.2">
                  <p:embed/>
                </p:oleObj>
              </mc:Choice>
              <mc:Fallback>
                <p:oleObj name="Clip" r:id="rId7" imgW="3192120" imgH="3749400" progId="MS_ClipArt_Gallery.2">
                  <p:embed/>
                  <p:pic>
                    <p:nvPicPr>
                      <p:cNvPr id="56422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429000"/>
                        <a:ext cx="779463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4229" name="AutoShape 5"/>
          <p:cNvSpPr>
            <a:spLocks noChangeArrowheads="1"/>
          </p:cNvSpPr>
          <p:nvPr/>
        </p:nvSpPr>
        <p:spPr bwMode="auto">
          <a:xfrm>
            <a:off x="4724400" y="1524000"/>
            <a:ext cx="2362200" cy="1295400"/>
          </a:xfrm>
          <a:prstGeom prst="wedgeRoundRectCallout">
            <a:avLst>
              <a:gd name="adj1" fmla="val 43616"/>
              <a:gd name="adj2" fmla="val 86398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Can you prove that it is always safe?</a:t>
            </a:r>
          </a:p>
        </p:txBody>
      </p:sp>
      <p:sp>
        <p:nvSpPr>
          <p:cNvPr id="564230" name="Rectangle 6"/>
          <p:cNvSpPr>
            <a:spLocks noChangeArrowheads="1"/>
          </p:cNvSpPr>
          <p:nvPr/>
        </p:nvSpPr>
        <p:spPr bwMode="auto">
          <a:xfrm>
            <a:off x="5715000" y="3733800"/>
            <a:ext cx="457200" cy="762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4231" name="AutoShape 7"/>
          <p:cNvSpPr>
            <a:spLocks noChangeArrowheads="1"/>
          </p:cNvSpPr>
          <p:nvPr/>
        </p:nvSpPr>
        <p:spPr bwMode="auto">
          <a:xfrm>
            <a:off x="228600" y="1219200"/>
            <a:ext cx="4038600" cy="1143000"/>
          </a:xfrm>
          <a:prstGeom prst="wedgeRoundRectCallout">
            <a:avLst>
              <a:gd name="adj1" fmla="val -17491"/>
              <a:gd name="adj2" fmla="val 85972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Yes!  Here’s the proof I got from my certifying Java compiler!</a:t>
            </a:r>
          </a:p>
        </p:txBody>
      </p:sp>
      <p:graphicFrame>
        <p:nvGraphicFramePr>
          <p:cNvPr id="564232" name="Object 8"/>
          <p:cNvGraphicFramePr>
            <a:graphicFrameLocks noChangeAspect="1"/>
          </p:cNvGraphicFramePr>
          <p:nvPr/>
        </p:nvGraphicFramePr>
        <p:xfrm>
          <a:off x="2249488" y="2514600"/>
          <a:ext cx="493712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85" name="Clip" r:id="rId9" imgW="3192120" imgH="3749400" progId="MS_ClipArt_Gallery.2">
                  <p:embed/>
                </p:oleObj>
              </mc:Choice>
              <mc:Fallback>
                <p:oleObj name="Clip" r:id="rId9" imgW="3192120" imgH="3749400" progId="MS_ClipArt_Gallery.2">
                  <p:embed/>
                  <p:pic>
                    <p:nvPicPr>
                      <p:cNvPr id="564232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9488" y="2514600"/>
                        <a:ext cx="493712" cy="579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4233" name="Text Box 9"/>
          <p:cNvSpPr txBox="1">
            <a:spLocks noChangeArrowheads="1"/>
          </p:cNvSpPr>
          <p:nvPr/>
        </p:nvSpPr>
        <p:spPr bwMode="auto">
          <a:xfrm>
            <a:off x="2286000" y="2468563"/>
            <a:ext cx="4079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564234" name="Text Box 10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64235" name="Text Box 11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70662" y="2458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686009308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5250" name="Object 2"/>
          <p:cNvGraphicFramePr>
            <a:graphicFrameLocks noChangeAspect="1"/>
          </p:cNvGraphicFramePr>
          <p:nvPr/>
        </p:nvGraphicFramePr>
        <p:xfrm>
          <a:off x="5867400" y="2819400"/>
          <a:ext cx="2819400" cy="264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6" name="Clip" r:id="rId3" imgW="4218480" imgH="3951360" progId="MS_ClipArt_Gallery.2">
                  <p:embed/>
                </p:oleObj>
              </mc:Choice>
              <mc:Fallback>
                <p:oleObj name="Clip" r:id="rId3" imgW="4218480" imgH="3951360" progId="MS_ClipArt_Gallery.2">
                  <p:embed/>
                  <p:pic>
                    <p:nvPicPr>
                      <p:cNvPr id="56525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2819400"/>
                        <a:ext cx="2819400" cy="2640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5251" name="Object 3"/>
          <p:cNvGraphicFramePr>
            <a:graphicFrameLocks noChangeAspect="1"/>
          </p:cNvGraphicFramePr>
          <p:nvPr/>
        </p:nvGraphicFramePr>
        <p:xfrm>
          <a:off x="1512888" y="2362200"/>
          <a:ext cx="1077912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7" name="Clip" r:id="rId5" imgW="1295640" imgH="3934080" progId="MS_ClipArt_Gallery.2">
                  <p:embed/>
                </p:oleObj>
              </mc:Choice>
              <mc:Fallback>
                <p:oleObj name="Clip" r:id="rId5" imgW="1295640" imgH="3934080" progId="MS_ClipArt_Gallery.2">
                  <p:embed/>
                  <p:pic>
                    <p:nvPicPr>
                      <p:cNvPr id="56525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2888" y="2362200"/>
                        <a:ext cx="1077912" cy="3276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5252" name="Object 4"/>
          <p:cNvGraphicFramePr>
            <a:graphicFrameLocks noChangeAspect="1"/>
          </p:cNvGraphicFramePr>
          <p:nvPr/>
        </p:nvGraphicFramePr>
        <p:xfrm>
          <a:off x="5562600" y="3429000"/>
          <a:ext cx="779463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8" name="Clip" r:id="rId7" imgW="3192120" imgH="3749400" progId="MS_ClipArt_Gallery.2">
                  <p:embed/>
                </p:oleObj>
              </mc:Choice>
              <mc:Fallback>
                <p:oleObj name="Clip" r:id="rId7" imgW="3192120" imgH="3749400" progId="MS_ClipArt_Gallery.2">
                  <p:embed/>
                  <p:pic>
                    <p:nvPicPr>
                      <p:cNvPr id="56525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429000"/>
                        <a:ext cx="779463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5253" name="AutoShape 5"/>
          <p:cNvSpPr>
            <a:spLocks noChangeArrowheads="1"/>
          </p:cNvSpPr>
          <p:nvPr/>
        </p:nvSpPr>
        <p:spPr bwMode="auto">
          <a:xfrm>
            <a:off x="4038600" y="1371600"/>
            <a:ext cx="3048000" cy="1600200"/>
          </a:xfrm>
          <a:prstGeom prst="wedgeRoundRectCallout">
            <a:avLst>
              <a:gd name="adj1" fmla="val 42866"/>
              <a:gd name="adj2" fmla="val 66866"/>
              <a:gd name="adj3" fmla="val 16667"/>
            </a:avLst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l"/>
            <a:r>
              <a:rPr lang="en-US" altLang="en-US" sz="2400" b="0"/>
              <a:t>Your proof checks out.  I believe you because I believe in logic.</a:t>
            </a:r>
          </a:p>
        </p:txBody>
      </p:sp>
      <p:sp>
        <p:nvSpPr>
          <p:cNvPr id="565254" name="Rectangle 6"/>
          <p:cNvSpPr>
            <a:spLocks noChangeArrowheads="1"/>
          </p:cNvSpPr>
          <p:nvPr/>
        </p:nvSpPr>
        <p:spPr bwMode="auto">
          <a:xfrm>
            <a:off x="5715000" y="3733800"/>
            <a:ext cx="457200" cy="762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565255" name="Object 7"/>
          <p:cNvGraphicFramePr>
            <a:graphicFrameLocks noChangeAspect="1"/>
          </p:cNvGraphicFramePr>
          <p:nvPr/>
        </p:nvGraphicFramePr>
        <p:xfrm>
          <a:off x="2249488" y="2514600"/>
          <a:ext cx="493712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9" name="Clip" r:id="rId9" imgW="3192120" imgH="3749400" progId="MS_ClipArt_Gallery.2">
                  <p:embed/>
                </p:oleObj>
              </mc:Choice>
              <mc:Fallback>
                <p:oleObj name="Clip" r:id="rId9" imgW="3192120" imgH="3749400" progId="MS_ClipArt_Gallery.2">
                  <p:embed/>
                  <p:pic>
                    <p:nvPicPr>
                      <p:cNvPr id="565255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9488" y="2514600"/>
                        <a:ext cx="493712" cy="579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5256" name="Text Box 8"/>
          <p:cNvSpPr txBox="1">
            <a:spLocks noChangeArrowheads="1"/>
          </p:cNvSpPr>
          <p:nvPr/>
        </p:nvSpPr>
        <p:spPr bwMode="auto">
          <a:xfrm>
            <a:off x="2286000" y="2468563"/>
            <a:ext cx="4079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sz="3200"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endParaRPr lang="en-US" altLang="en-US" b="0">
              <a:latin typeface="Times New Roman" panose="02020603050405020304" pitchFamily="18" charset="0"/>
            </a:endParaRPr>
          </a:p>
        </p:txBody>
      </p:sp>
      <p:sp>
        <p:nvSpPr>
          <p:cNvPr id="565257" name="Text Box 9"/>
          <p:cNvSpPr txBox="1">
            <a:spLocks noChangeArrowheads="1"/>
          </p:cNvSpPr>
          <p:nvPr/>
        </p:nvSpPr>
        <p:spPr bwMode="auto">
          <a:xfrm>
            <a:off x="304800" y="6203950"/>
            <a:ext cx="2422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Code producer</a:t>
            </a:r>
          </a:p>
        </p:txBody>
      </p:sp>
      <p:sp>
        <p:nvSpPr>
          <p:cNvPr id="565258" name="Text Box 10"/>
          <p:cNvSpPr txBox="1">
            <a:spLocks noChangeArrowheads="1"/>
          </p:cNvSpPr>
          <p:nvPr/>
        </p:nvSpPr>
        <p:spPr bwMode="auto">
          <a:xfrm>
            <a:off x="5334000" y="620395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>
                <a:latin typeface="Verdana" panose="020B0604030504040204" pitchFamily="34" charset="0"/>
              </a:rPr>
              <a:t>Host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70662" y="2458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3199111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Code Safety, the #1 Existential Threat</a:t>
            </a:r>
            <a:endParaRPr lang="en-US" altLang="en-US" dirty="0"/>
          </a:p>
        </p:txBody>
      </p:sp>
      <p:pic>
        <p:nvPicPr>
          <p:cNvPr id="1257" name="Picture 233" descr="https://229330grainger.files.wordpress.com/2014/01/3dbb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51" y="3107015"/>
            <a:ext cx="1250219" cy="176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1" name="Picture 237" descr="Image result for evil hack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47" y="1669236"/>
            <a:ext cx="1876955" cy="124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7" name="Picture 243" descr="Image result for clumsy chil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63" y="4736889"/>
            <a:ext cx="2015921" cy="1346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9" name="Picture 245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7241" y="2086242"/>
            <a:ext cx="3619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/>
          <p:cNvCxnSpPr/>
          <p:nvPr/>
        </p:nvCxnSpPr>
        <p:spPr>
          <a:xfrm>
            <a:off x="2344783" y="2541319"/>
            <a:ext cx="1049927" cy="876251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257" idx="3"/>
            <a:endCxn id="1269" idx="1"/>
          </p:cNvCxnSpPr>
          <p:nvPr/>
        </p:nvCxnSpPr>
        <p:spPr>
          <a:xfrm>
            <a:off x="1701470" y="3991242"/>
            <a:ext cx="1095771" cy="0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237925" y="4815889"/>
            <a:ext cx="779595" cy="777774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126480" y="2501820"/>
            <a:ext cx="1028700" cy="790020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71" name="Picture 247" descr="Image result for password manag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180" y="1669236"/>
            <a:ext cx="1474216" cy="135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Straight Arrow Connector 36"/>
          <p:cNvCxnSpPr/>
          <p:nvPr/>
        </p:nvCxnSpPr>
        <p:spPr>
          <a:xfrm>
            <a:off x="6416741" y="3991242"/>
            <a:ext cx="921319" cy="0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208123" y="4864039"/>
            <a:ext cx="1049927" cy="876251"/>
          </a:xfrm>
          <a:prstGeom prst="straightConnector1">
            <a:avLst/>
          </a:prstGeom>
          <a:ln w="63500">
            <a:solidFill>
              <a:schemeClr val="bg1">
                <a:lumMod val="65000"/>
              </a:scheme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73" name="Picture 249" descr="Image result for ca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060" y="3758025"/>
            <a:ext cx="1440180" cy="72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5" name="Picture 251" descr="Image result for wireless toast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060" y="4957176"/>
            <a:ext cx="1369176" cy="136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79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safety policy</a:t>
            </a:r>
          </a:p>
        </p:txBody>
      </p:sp>
      <p:sp>
        <p:nvSpPr>
          <p:cNvPr id="527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800" dirty="0"/>
              <a:t>We need a method for</a:t>
            </a:r>
          </a:p>
          <a:p>
            <a:pPr lvl="1"/>
            <a:r>
              <a:rPr lang="en-US" altLang="en-US" sz="2400" dirty="0"/>
              <a:t>identifying the dangerous instructions, and</a:t>
            </a:r>
          </a:p>
          <a:p>
            <a:pPr lvl="1"/>
            <a:r>
              <a:rPr lang="en-US" altLang="en-US" sz="2400" dirty="0"/>
              <a:t>generating logical predicates whose validity implies that the instruction is safe to execute</a:t>
            </a:r>
          </a:p>
          <a:p>
            <a:r>
              <a:rPr lang="en-US" altLang="en-US" sz="2800" dirty="0"/>
              <a:t>In practice, we will also need</a:t>
            </a:r>
          </a:p>
          <a:p>
            <a:pPr lvl="1">
              <a:spcBef>
                <a:spcPct val="20000"/>
              </a:spcBef>
            </a:pPr>
            <a:r>
              <a:rPr lang="en-US" altLang="en-US" sz="2400" dirty="0"/>
              <a:t>specifications (pre/post-conditions) for each required entry point in the code, as well as the trusted API.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6119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274" name="Rectangle 2"/>
          <p:cNvSpPr>
            <a:spLocks noChangeArrowheads="1"/>
          </p:cNvSpPr>
          <p:nvPr/>
        </p:nvSpPr>
        <p:spPr bwMode="auto">
          <a:xfrm>
            <a:off x="4953000" y="1371600"/>
            <a:ext cx="3352800" cy="5257800"/>
          </a:xfrm>
          <a:prstGeom prst="rect">
            <a:avLst/>
          </a:prstGeom>
          <a:solidFill>
            <a:srgbClr val="B2B2B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75" name="Rectangle 3"/>
          <p:cNvSpPr>
            <a:spLocks noChangeArrowheads="1"/>
          </p:cNvSpPr>
          <p:nvPr/>
        </p:nvSpPr>
        <p:spPr bwMode="auto">
          <a:xfrm>
            <a:off x="685800" y="1371600"/>
            <a:ext cx="3048000" cy="3733800"/>
          </a:xfrm>
          <a:prstGeom prst="rect">
            <a:avLst/>
          </a:prstGeom>
          <a:solidFill>
            <a:srgbClr val="B2B2B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6627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High-level architecture</a:t>
            </a:r>
          </a:p>
        </p:txBody>
      </p:sp>
      <p:sp>
        <p:nvSpPr>
          <p:cNvPr id="566277" name="Rectangle 5"/>
          <p:cNvSpPr>
            <a:spLocks noChangeArrowheads="1"/>
          </p:cNvSpPr>
          <p:nvPr/>
        </p:nvSpPr>
        <p:spPr bwMode="auto">
          <a:xfrm>
            <a:off x="914400" y="4076700"/>
            <a:ext cx="2590800" cy="457200"/>
          </a:xfrm>
          <a:prstGeom prst="rect">
            <a:avLst/>
          </a:prstGeom>
          <a:solidFill>
            <a:srgbClr val="F6BF6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Explanation</a:t>
            </a:r>
            <a:endParaRPr lang="en-US" altLang="en-US" sz="2400"/>
          </a:p>
        </p:txBody>
      </p:sp>
      <p:sp>
        <p:nvSpPr>
          <p:cNvPr id="566278" name="Rectangle 6"/>
          <p:cNvSpPr>
            <a:spLocks noChangeArrowheads="1"/>
          </p:cNvSpPr>
          <p:nvPr/>
        </p:nvSpPr>
        <p:spPr bwMode="auto">
          <a:xfrm>
            <a:off x="914400" y="1524000"/>
            <a:ext cx="2590800" cy="2057400"/>
          </a:xfrm>
          <a:prstGeom prst="rect">
            <a:avLst/>
          </a:prstGeom>
          <a:solidFill>
            <a:srgbClr val="F6BF6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 sz="2400"/>
          </a:p>
        </p:txBody>
      </p:sp>
      <p:sp>
        <p:nvSpPr>
          <p:cNvPr id="566279" name="Rectangle 7"/>
          <p:cNvSpPr>
            <a:spLocks noChangeArrowheads="1"/>
          </p:cNvSpPr>
          <p:nvPr/>
        </p:nvSpPr>
        <p:spPr bwMode="auto">
          <a:xfrm>
            <a:off x="5181600" y="1905000"/>
            <a:ext cx="2590800" cy="12954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Code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analyzer</a:t>
            </a:r>
            <a:endParaRPr lang="en-US" altLang="en-US"/>
          </a:p>
        </p:txBody>
      </p:sp>
      <p:sp>
        <p:nvSpPr>
          <p:cNvPr id="566280" name="Rectangle 8"/>
          <p:cNvSpPr>
            <a:spLocks noChangeArrowheads="1"/>
          </p:cNvSpPr>
          <p:nvPr/>
        </p:nvSpPr>
        <p:spPr bwMode="auto">
          <a:xfrm>
            <a:off x="5181600" y="3657600"/>
            <a:ext cx="2590800" cy="12954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Checker</a:t>
            </a:r>
            <a:endParaRPr lang="en-US" altLang="en-US"/>
          </a:p>
        </p:txBody>
      </p:sp>
      <p:sp>
        <p:nvSpPr>
          <p:cNvPr id="566281" name="Oval 9"/>
          <p:cNvSpPr>
            <a:spLocks noChangeArrowheads="1"/>
          </p:cNvSpPr>
          <p:nvPr/>
        </p:nvSpPr>
        <p:spPr bwMode="auto">
          <a:xfrm>
            <a:off x="5372100" y="5486400"/>
            <a:ext cx="2209800" cy="990600"/>
          </a:xfrm>
          <a:prstGeom prst="ellipse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Safety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policy</a:t>
            </a:r>
            <a:endParaRPr lang="en-US" altLang="en-US" sz="2400"/>
          </a:p>
        </p:txBody>
      </p:sp>
      <p:sp>
        <p:nvSpPr>
          <p:cNvPr id="566282" name="AutoShape 10"/>
          <p:cNvSpPr>
            <a:spLocks noChangeArrowheads="1"/>
          </p:cNvSpPr>
          <p:nvPr/>
        </p:nvSpPr>
        <p:spPr bwMode="auto">
          <a:xfrm>
            <a:off x="6324600" y="3276600"/>
            <a:ext cx="304800" cy="3048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83" name="AutoShape 11"/>
          <p:cNvSpPr>
            <a:spLocks noChangeArrowheads="1"/>
          </p:cNvSpPr>
          <p:nvPr/>
        </p:nvSpPr>
        <p:spPr bwMode="auto">
          <a:xfrm>
            <a:off x="6324600" y="5029200"/>
            <a:ext cx="304800" cy="381000"/>
          </a:xfrm>
          <a:prstGeom prst="upArrow">
            <a:avLst>
              <a:gd name="adj1" fmla="val 50000"/>
              <a:gd name="adj2" fmla="val 3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84" name="AutoShape 12"/>
          <p:cNvSpPr>
            <a:spLocks noChangeArrowheads="1"/>
          </p:cNvSpPr>
          <p:nvPr/>
        </p:nvSpPr>
        <p:spPr bwMode="auto">
          <a:xfrm>
            <a:off x="3810000" y="24003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85" name="AutoShape 13"/>
          <p:cNvSpPr>
            <a:spLocks noChangeArrowheads="1"/>
          </p:cNvSpPr>
          <p:nvPr/>
        </p:nvSpPr>
        <p:spPr bwMode="auto">
          <a:xfrm>
            <a:off x="3810000" y="41529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6286" name="Text Box 14"/>
          <p:cNvSpPr txBox="1">
            <a:spLocks noChangeArrowheads="1"/>
          </p:cNvSpPr>
          <p:nvPr/>
        </p:nvSpPr>
        <p:spPr bwMode="auto">
          <a:xfrm>
            <a:off x="674688" y="4679950"/>
            <a:ext cx="1076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 i="1">
                <a:latin typeface="Verdana" panose="020B0604030504040204" pitchFamily="34" charset="0"/>
              </a:rPr>
              <a:t>Agent</a:t>
            </a:r>
            <a:endParaRPr lang="en-US" altLang="en-US"/>
          </a:p>
        </p:txBody>
      </p:sp>
      <p:sp>
        <p:nvSpPr>
          <p:cNvPr id="566287" name="Text Box 15"/>
          <p:cNvSpPr txBox="1">
            <a:spLocks noChangeArrowheads="1"/>
          </p:cNvSpPr>
          <p:nvPr/>
        </p:nvSpPr>
        <p:spPr bwMode="auto">
          <a:xfrm>
            <a:off x="7467600" y="624840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 i="1">
                <a:latin typeface="Verdana" panose="020B0604030504040204" pitchFamily="34" charset="0"/>
              </a:rPr>
              <a:t>Host</a:t>
            </a:r>
            <a:endParaRPr lang="en-US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8547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66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66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66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66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6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66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66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66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277" grpId="0" animBg="1" autoUpdateAnimBg="0"/>
      <p:bldP spid="566279" grpId="0" animBg="1" autoUpdateAnimBg="0"/>
      <p:bldP spid="566280" grpId="0" animBg="1" autoUpdateAnimBg="0"/>
      <p:bldP spid="566281" grpId="0" animBg="1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034" name="Rectangle 2"/>
          <p:cNvSpPr>
            <a:spLocks noChangeArrowheads="1"/>
          </p:cNvSpPr>
          <p:nvPr/>
        </p:nvSpPr>
        <p:spPr bwMode="auto">
          <a:xfrm>
            <a:off x="4953000" y="1371600"/>
            <a:ext cx="3352800" cy="5257800"/>
          </a:xfrm>
          <a:prstGeom prst="rect">
            <a:avLst/>
          </a:prstGeom>
          <a:solidFill>
            <a:srgbClr val="B2B2B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6035" name="Rectangle 3"/>
          <p:cNvSpPr>
            <a:spLocks noChangeArrowheads="1"/>
          </p:cNvSpPr>
          <p:nvPr/>
        </p:nvSpPr>
        <p:spPr bwMode="auto">
          <a:xfrm>
            <a:off x="685800" y="1371600"/>
            <a:ext cx="3048000" cy="3733800"/>
          </a:xfrm>
          <a:prstGeom prst="rect">
            <a:avLst/>
          </a:prstGeom>
          <a:solidFill>
            <a:srgbClr val="B2B2B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556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High-level architecture</a:t>
            </a:r>
          </a:p>
        </p:txBody>
      </p:sp>
      <p:sp>
        <p:nvSpPr>
          <p:cNvPr id="556037" name="Rectangle 5"/>
          <p:cNvSpPr>
            <a:spLocks noChangeArrowheads="1"/>
          </p:cNvSpPr>
          <p:nvPr/>
        </p:nvSpPr>
        <p:spPr bwMode="auto">
          <a:xfrm>
            <a:off x="914400" y="4076700"/>
            <a:ext cx="2590800" cy="457200"/>
          </a:xfrm>
          <a:prstGeom prst="rect">
            <a:avLst/>
          </a:prstGeom>
          <a:solidFill>
            <a:srgbClr val="F6BF6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800" b="0">
                <a:latin typeface="Verdana" panose="020B0604030504040204" pitchFamily="34" charset="0"/>
              </a:rPr>
              <a:t>Proof</a:t>
            </a:r>
            <a:endParaRPr lang="en-US" altLang="en-US"/>
          </a:p>
        </p:txBody>
      </p:sp>
      <p:sp>
        <p:nvSpPr>
          <p:cNvPr id="556038" name="Rectangle 6"/>
          <p:cNvSpPr>
            <a:spLocks noChangeArrowheads="1"/>
          </p:cNvSpPr>
          <p:nvPr/>
        </p:nvSpPr>
        <p:spPr bwMode="auto">
          <a:xfrm>
            <a:off x="914400" y="1524000"/>
            <a:ext cx="2590800" cy="2057400"/>
          </a:xfrm>
          <a:prstGeom prst="rect">
            <a:avLst/>
          </a:prstGeom>
          <a:solidFill>
            <a:srgbClr val="F6BF6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8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556039" name="Rectangle 7"/>
          <p:cNvSpPr>
            <a:spLocks noChangeArrowheads="1"/>
          </p:cNvSpPr>
          <p:nvPr/>
        </p:nvSpPr>
        <p:spPr bwMode="auto">
          <a:xfrm>
            <a:off x="5181600" y="1905000"/>
            <a:ext cx="2590800" cy="12954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Verification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condition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generator</a:t>
            </a:r>
            <a:endParaRPr lang="en-US" altLang="en-US"/>
          </a:p>
        </p:txBody>
      </p:sp>
      <p:sp>
        <p:nvSpPr>
          <p:cNvPr id="556040" name="Rectangle 8"/>
          <p:cNvSpPr>
            <a:spLocks noChangeArrowheads="1"/>
          </p:cNvSpPr>
          <p:nvPr/>
        </p:nvSpPr>
        <p:spPr bwMode="auto">
          <a:xfrm>
            <a:off x="5181600" y="3657600"/>
            <a:ext cx="2590800" cy="12954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Proof</a:t>
            </a:r>
          </a:p>
          <a:p>
            <a:r>
              <a:rPr lang="en-US" altLang="en-US" sz="2400" b="0">
                <a:latin typeface="Verdana" panose="020B0604030504040204" pitchFamily="34" charset="0"/>
              </a:rPr>
              <a:t>checker</a:t>
            </a:r>
            <a:endParaRPr lang="en-US" altLang="en-US"/>
          </a:p>
        </p:txBody>
      </p:sp>
      <p:sp>
        <p:nvSpPr>
          <p:cNvPr id="556041" name="Oval 9"/>
          <p:cNvSpPr>
            <a:spLocks noChangeArrowheads="1"/>
          </p:cNvSpPr>
          <p:nvPr/>
        </p:nvSpPr>
        <p:spPr bwMode="auto">
          <a:xfrm>
            <a:off x="5372100" y="5486400"/>
            <a:ext cx="2209800" cy="990600"/>
          </a:xfrm>
          <a:prstGeom prst="ellipse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Proof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rules</a:t>
            </a:r>
            <a:endParaRPr lang="en-US" altLang="en-US" sz="2400"/>
          </a:p>
        </p:txBody>
      </p:sp>
      <p:sp>
        <p:nvSpPr>
          <p:cNvPr id="556042" name="AutoShape 10"/>
          <p:cNvSpPr>
            <a:spLocks noChangeArrowheads="1"/>
          </p:cNvSpPr>
          <p:nvPr/>
        </p:nvSpPr>
        <p:spPr bwMode="auto">
          <a:xfrm>
            <a:off x="6324600" y="3276600"/>
            <a:ext cx="304800" cy="3048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6043" name="AutoShape 11"/>
          <p:cNvSpPr>
            <a:spLocks noChangeArrowheads="1"/>
          </p:cNvSpPr>
          <p:nvPr/>
        </p:nvSpPr>
        <p:spPr bwMode="auto">
          <a:xfrm>
            <a:off x="6324600" y="5029200"/>
            <a:ext cx="304800" cy="381000"/>
          </a:xfrm>
          <a:prstGeom prst="upArrow">
            <a:avLst>
              <a:gd name="adj1" fmla="val 50000"/>
              <a:gd name="adj2" fmla="val 3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6044" name="AutoShape 12"/>
          <p:cNvSpPr>
            <a:spLocks noChangeArrowheads="1"/>
          </p:cNvSpPr>
          <p:nvPr/>
        </p:nvSpPr>
        <p:spPr bwMode="auto">
          <a:xfrm>
            <a:off x="3810000" y="24003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6045" name="AutoShape 13"/>
          <p:cNvSpPr>
            <a:spLocks noChangeArrowheads="1"/>
          </p:cNvSpPr>
          <p:nvPr/>
        </p:nvSpPr>
        <p:spPr bwMode="auto">
          <a:xfrm>
            <a:off x="3810000" y="4152900"/>
            <a:ext cx="990600" cy="304800"/>
          </a:xfrm>
          <a:prstGeom prst="rightArrow">
            <a:avLst>
              <a:gd name="adj1" fmla="val 50000"/>
              <a:gd name="adj2" fmla="val 81250"/>
            </a:avLst>
          </a:prstGeom>
          <a:solidFill>
            <a:srgbClr val="0000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6046" name="Text Box 14"/>
          <p:cNvSpPr txBox="1">
            <a:spLocks noChangeArrowheads="1"/>
          </p:cNvSpPr>
          <p:nvPr/>
        </p:nvSpPr>
        <p:spPr bwMode="auto">
          <a:xfrm>
            <a:off x="674688" y="4679950"/>
            <a:ext cx="1076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 i="1">
                <a:latin typeface="Verdana" panose="020B0604030504040204" pitchFamily="34" charset="0"/>
              </a:rPr>
              <a:t>Agent</a:t>
            </a:r>
            <a:endParaRPr lang="en-US" altLang="en-US"/>
          </a:p>
        </p:txBody>
      </p:sp>
      <p:sp>
        <p:nvSpPr>
          <p:cNvPr id="556047" name="Text Box 15"/>
          <p:cNvSpPr txBox="1">
            <a:spLocks noChangeArrowheads="1"/>
          </p:cNvSpPr>
          <p:nvPr/>
        </p:nvSpPr>
        <p:spPr bwMode="auto">
          <a:xfrm>
            <a:off x="7467600" y="6248400"/>
            <a:ext cx="877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sz="2400" b="0" i="1">
                <a:latin typeface="Verdana" panose="020B0604030504040204" pitchFamily="34" charset="0"/>
              </a:rPr>
              <a:t>Host</a:t>
            </a:r>
            <a:endParaRPr lang="en-US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585194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Case Study: Program Resource Usage</a:t>
            </a:r>
            <a:endParaRPr lang="en-US" sz="280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3654425"/>
          </a:xfrm>
        </p:spPr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US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42</a:t>
            </a:fld>
            <a:endParaRPr lang="en-US"/>
          </a:p>
        </p:txBody>
      </p:sp>
      <p:pic>
        <p:nvPicPr>
          <p:cNvPr id="12290" name="Picture 2" descr="Image result for resource lolca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635384"/>
            <a:ext cx="3146323" cy="367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603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case study</a:t>
            </a:r>
          </a:p>
        </p:txBody>
      </p:sp>
      <p:sp>
        <p:nvSpPr>
          <p:cNvPr id="529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55174"/>
            <a:ext cx="7162800" cy="15166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sz="2800" dirty="0"/>
              <a:t>As a case study, let us consider the problem of verifying that programs do not use more than a specified amount of some resource.</a:t>
            </a:r>
          </a:p>
        </p:txBody>
      </p:sp>
      <p:sp>
        <p:nvSpPr>
          <p:cNvPr id="529412" name="Text Box 4"/>
          <p:cNvSpPr txBox="1">
            <a:spLocks noChangeArrowheads="1"/>
          </p:cNvSpPr>
          <p:nvPr/>
        </p:nvSpPr>
        <p:spPr bwMode="auto">
          <a:xfrm>
            <a:off x="838200" y="2895600"/>
            <a:ext cx="4591050" cy="37687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s ::= skip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i := e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if e then s else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while e do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s ;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use e</a:t>
            </a:r>
          </a:p>
          <a:p>
            <a:pPr algn="l">
              <a:spcBef>
                <a:spcPct val="0"/>
              </a:spcBef>
            </a:pPr>
            <a:endParaRPr lang="en-US" altLang="en-US" sz="2400">
              <a:latin typeface="Courier New" panose="02070309020205020404" pitchFamily="49" charset="0"/>
            </a:endParaRP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e ::= n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i | read()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e + e | e – e | …</a:t>
            </a:r>
          </a:p>
        </p:txBody>
      </p:sp>
      <p:sp>
        <p:nvSpPr>
          <p:cNvPr id="529413" name="Text Box 5"/>
          <p:cNvSpPr txBox="1">
            <a:spLocks noChangeArrowheads="1"/>
          </p:cNvSpPr>
          <p:nvPr/>
        </p:nvSpPr>
        <p:spPr bwMode="auto">
          <a:xfrm>
            <a:off x="5913438" y="3429000"/>
            <a:ext cx="3154362" cy="155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Denotes the use of n pieces of the resource, where e evaluates to n</a:t>
            </a:r>
          </a:p>
        </p:txBody>
      </p:sp>
      <p:sp>
        <p:nvSpPr>
          <p:cNvPr id="529414" name="Freeform 6"/>
          <p:cNvSpPr>
            <a:spLocks/>
          </p:cNvSpPr>
          <p:nvPr/>
        </p:nvSpPr>
        <p:spPr bwMode="auto">
          <a:xfrm>
            <a:off x="2997200" y="4800600"/>
            <a:ext cx="6223000" cy="800100"/>
          </a:xfrm>
          <a:custGeom>
            <a:avLst/>
            <a:gdLst>
              <a:gd name="T0" fmla="*/ 3360 w 3920"/>
              <a:gd name="T1" fmla="*/ 0 h 504"/>
              <a:gd name="T2" fmla="*/ 3552 w 3920"/>
              <a:gd name="T3" fmla="*/ 288 h 504"/>
              <a:gd name="T4" fmla="*/ 1152 w 3920"/>
              <a:gd name="T5" fmla="*/ 480 h 504"/>
              <a:gd name="T6" fmla="*/ 0 w 3920"/>
              <a:gd name="T7" fmla="*/ 144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20" h="504">
                <a:moveTo>
                  <a:pt x="3360" y="0"/>
                </a:moveTo>
                <a:cubicBezTo>
                  <a:pt x="3640" y="104"/>
                  <a:pt x="3920" y="208"/>
                  <a:pt x="3552" y="288"/>
                </a:cubicBezTo>
                <a:cubicBezTo>
                  <a:pt x="3184" y="368"/>
                  <a:pt x="1744" y="504"/>
                  <a:pt x="1152" y="480"/>
                </a:cubicBezTo>
                <a:cubicBezTo>
                  <a:pt x="560" y="456"/>
                  <a:pt x="280" y="300"/>
                  <a:pt x="0" y="144"/>
                </a:cubicBezTo>
              </a:path>
            </a:pathLst>
          </a:custGeom>
          <a:noFill/>
          <a:ln w="25400" cap="flat" cmpd="sng">
            <a:solidFill>
              <a:schemeClr val="folHlink"/>
            </a:solidFill>
            <a:prstDash val="solid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52805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29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941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Case study, cont’d</a:t>
            </a:r>
          </a:p>
        </p:txBody>
      </p:sp>
      <p:sp>
        <p:nvSpPr>
          <p:cNvPr id="530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79000"/>
              </a:lnSpc>
              <a:buNone/>
            </a:pPr>
            <a:r>
              <a:rPr lang="en-US" altLang="en-US" dirty="0"/>
              <a:t>Under normal circumstances, one would implement the statement:</a:t>
            </a:r>
          </a:p>
          <a:p>
            <a:pPr marL="457200" lvl="1" indent="0">
              <a:lnSpc>
                <a:spcPct val="79000"/>
              </a:lnSpc>
              <a:buNone/>
            </a:pPr>
            <a:r>
              <a:rPr lang="en-US" altLang="en-US" dirty="0"/>
              <a:t>use e;</a:t>
            </a:r>
          </a:p>
          <a:p>
            <a:pPr marL="0" indent="0">
              <a:lnSpc>
                <a:spcPct val="79000"/>
              </a:lnSpc>
              <a:buNone/>
            </a:pPr>
            <a:r>
              <a:rPr lang="en-US" altLang="en-US" dirty="0"/>
              <a:t>in such a way that every time it is executed, a run-time check is performed in order to determine whether </a:t>
            </a:r>
            <a:r>
              <a:rPr lang="en-US" altLang="en-US" i="1" dirty="0"/>
              <a:t>n</a:t>
            </a:r>
            <a:r>
              <a:rPr lang="en-US" altLang="en-US" dirty="0"/>
              <a:t> pieces of the resource are available (assuming e evaluates to </a:t>
            </a:r>
            <a:r>
              <a:rPr lang="en-US" altLang="en-US" i="1" dirty="0"/>
              <a:t>n</a:t>
            </a:r>
            <a:r>
              <a:rPr lang="en-US" altLang="en-US" dirty="0"/>
              <a:t>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4676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Case study, cont’d</a:t>
            </a:r>
          </a:p>
        </p:txBody>
      </p:sp>
      <p:sp>
        <p:nvSpPr>
          <p:cNvPr id="531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524000"/>
            <a:ext cx="7162800" cy="20574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However, this stinks because many times we should be able to infer that there are definitely available resources.</a:t>
            </a:r>
          </a:p>
        </p:txBody>
      </p:sp>
      <p:sp>
        <p:nvSpPr>
          <p:cNvPr id="531460" name="Text Box 4"/>
          <p:cNvSpPr txBox="1">
            <a:spLocks noChangeArrowheads="1"/>
          </p:cNvSpPr>
          <p:nvPr/>
        </p:nvSpPr>
        <p:spPr bwMode="auto">
          <a:xfrm>
            <a:off x="1295400" y="3962400"/>
            <a:ext cx="2582863" cy="23082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…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if …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then use 4;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else use 5;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use 4;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…</a:t>
            </a:r>
          </a:p>
        </p:txBody>
      </p:sp>
      <p:sp>
        <p:nvSpPr>
          <p:cNvPr id="531461" name="Text Box 5"/>
          <p:cNvSpPr txBox="1">
            <a:spLocks noChangeArrowheads="1"/>
          </p:cNvSpPr>
          <p:nvPr/>
        </p:nvSpPr>
        <p:spPr bwMode="auto">
          <a:xfrm>
            <a:off x="3810000" y="3352800"/>
            <a:ext cx="4876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If somehow we know that there are </a:t>
            </a:r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  <a:sym typeface="Symbol" panose="05050102010706020507" pitchFamily="18" charset="2"/>
              </a:rPr>
              <a:t></a:t>
            </a:r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9 available here…</a:t>
            </a:r>
          </a:p>
        </p:txBody>
      </p:sp>
      <p:sp>
        <p:nvSpPr>
          <p:cNvPr id="531462" name="Text Box 6"/>
          <p:cNvSpPr txBox="1">
            <a:spLocks noChangeArrowheads="1"/>
          </p:cNvSpPr>
          <p:nvPr/>
        </p:nvSpPr>
        <p:spPr bwMode="auto">
          <a:xfrm>
            <a:off x="4191000" y="5273675"/>
            <a:ext cx="4478338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…then certainly there is no need to check any of these uses!</a:t>
            </a:r>
          </a:p>
        </p:txBody>
      </p:sp>
      <p:sp>
        <p:nvSpPr>
          <p:cNvPr id="531463" name="Freeform 7"/>
          <p:cNvSpPr>
            <a:spLocks/>
          </p:cNvSpPr>
          <p:nvPr/>
        </p:nvSpPr>
        <p:spPr bwMode="auto">
          <a:xfrm>
            <a:off x="1752600" y="4076700"/>
            <a:ext cx="6489700" cy="850900"/>
          </a:xfrm>
          <a:custGeom>
            <a:avLst/>
            <a:gdLst>
              <a:gd name="T0" fmla="*/ 3504 w 4088"/>
              <a:gd name="T1" fmla="*/ 24 h 536"/>
              <a:gd name="T2" fmla="*/ 3792 w 4088"/>
              <a:gd name="T3" fmla="*/ 264 h 536"/>
              <a:gd name="T4" fmla="*/ 1728 w 4088"/>
              <a:gd name="T5" fmla="*/ 504 h 536"/>
              <a:gd name="T6" fmla="*/ 624 w 4088"/>
              <a:gd name="T7" fmla="*/ 72 h 536"/>
              <a:gd name="T8" fmla="*/ 0 w 4088"/>
              <a:gd name="T9" fmla="*/ 72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88" h="536">
                <a:moveTo>
                  <a:pt x="3504" y="24"/>
                </a:moveTo>
                <a:cubicBezTo>
                  <a:pt x="3796" y="104"/>
                  <a:pt x="4088" y="184"/>
                  <a:pt x="3792" y="264"/>
                </a:cubicBezTo>
                <a:cubicBezTo>
                  <a:pt x="3496" y="344"/>
                  <a:pt x="2256" y="536"/>
                  <a:pt x="1728" y="504"/>
                </a:cubicBezTo>
                <a:cubicBezTo>
                  <a:pt x="1200" y="472"/>
                  <a:pt x="912" y="144"/>
                  <a:pt x="624" y="72"/>
                </a:cubicBezTo>
                <a:cubicBezTo>
                  <a:pt x="336" y="0"/>
                  <a:pt x="168" y="36"/>
                  <a:pt x="0" y="72"/>
                </a:cubicBezTo>
              </a:path>
            </a:pathLst>
          </a:custGeom>
          <a:noFill/>
          <a:ln w="25400" cap="flat" cmpd="sng">
            <a:solidFill>
              <a:schemeClr val="folHlink"/>
            </a:solidFill>
            <a:prstDash val="solid"/>
            <a:round/>
            <a:headEnd/>
            <a:tailEnd type="stealth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0998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 easy (well, probably) case</a:t>
            </a:r>
          </a:p>
        </p:txBody>
      </p:sp>
      <p:sp>
        <p:nvSpPr>
          <p:cNvPr id="569348" name="Text Box 4"/>
          <p:cNvSpPr txBox="1">
            <a:spLocks noChangeArrowheads="1"/>
          </p:cNvSpPr>
          <p:nvPr/>
        </p:nvSpPr>
        <p:spPr bwMode="auto">
          <a:xfrm>
            <a:off x="1981200" y="2209800"/>
            <a:ext cx="4852988" cy="283845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Program Static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i := 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while i &lt; 10000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use 1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i := i + 1</a:t>
            </a:r>
          </a:p>
        </p:txBody>
      </p:sp>
      <p:sp>
        <p:nvSpPr>
          <p:cNvPr id="569349" name="Text Box 5"/>
          <p:cNvSpPr txBox="1">
            <a:spLocks noChangeArrowheads="1"/>
          </p:cNvSpPr>
          <p:nvPr/>
        </p:nvSpPr>
        <p:spPr bwMode="auto">
          <a:xfrm>
            <a:off x="4090220" y="5181600"/>
            <a:ext cx="432194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en-US" altLang="en-US" sz="2400" b="0" i="1" dirty="0">
                <a:solidFill>
                  <a:schemeClr val="folHlink"/>
                </a:solidFill>
                <a:latin typeface="Verdana" panose="020B0604030504040204" pitchFamily="34" charset="0"/>
              </a:rPr>
              <a:t>We ought to be able to prove statically whether the uses are safe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1236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934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hopeless case</a:t>
            </a:r>
          </a:p>
        </p:txBody>
      </p:sp>
      <p:sp>
        <p:nvSpPr>
          <p:cNvPr id="573443" name="Text Box 3"/>
          <p:cNvSpPr txBox="1">
            <a:spLocks noChangeArrowheads="1"/>
          </p:cNvSpPr>
          <p:nvPr/>
        </p:nvSpPr>
        <p:spPr bwMode="auto">
          <a:xfrm>
            <a:off x="1752600" y="2755900"/>
            <a:ext cx="5402263" cy="173990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Program Dynamic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while read() != 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use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19924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 interesting case</a:t>
            </a:r>
          </a:p>
        </p:txBody>
      </p:sp>
      <p:sp>
        <p:nvSpPr>
          <p:cNvPr id="574467" name="Text Box 3"/>
          <p:cNvSpPr txBox="1">
            <a:spLocks noChangeArrowheads="1"/>
          </p:cNvSpPr>
          <p:nvPr/>
        </p:nvSpPr>
        <p:spPr bwMode="auto">
          <a:xfrm>
            <a:off x="1752600" y="1524000"/>
            <a:ext cx="5402263" cy="33877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Program Interesting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N := read()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i := 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while i &lt; N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use 1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i := i + 1</a:t>
            </a:r>
          </a:p>
        </p:txBody>
      </p:sp>
      <p:sp>
        <p:nvSpPr>
          <p:cNvPr id="574468" name="Text Box 4"/>
          <p:cNvSpPr txBox="1">
            <a:spLocks noChangeArrowheads="1"/>
          </p:cNvSpPr>
          <p:nvPr/>
        </p:nvSpPr>
        <p:spPr bwMode="auto">
          <a:xfrm>
            <a:off x="3581400" y="5181600"/>
            <a:ext cx="4830763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400" b="0" i="1" dirty="0">
                <a:solidFill>
                  <a:schemeClr val="folHlink"/>
                </a:solidFill>
                <a:latin typeface="Verdana" panose="020B0604030504040204" pitchFamily="34" charset="0"/>
              </a:rPr>
              <a:t>In principle, with just a single dynamic check, static proof ought to be possible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5296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446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251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Approach 1</a:t>
            </a:r>
            <a:br>
              <a:rPr lang="en-US" altLang="en-US"/>
            </a:br>
            <a:r>
              <a:rPr lang="en-US" altLang="en-US" sz="2800"/>
              <a:t>Trust the code producer</a:t>
            </a:r>
            <a:endParaRPr lang="en-US" altLang="en-US"/>
          </a:p>
        </p:txBody>
      </p:sp>
      <p:grpSp>
        <p:nvGrpSpPr>
          <p:cNvPr id="309252" name="Group 4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09253" name="AutoShape 5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254" name="Text Box 6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309255" name="AutoShape 7"/>
          <p:cNvCxnSpPr>
            <a:cxnSpLocks noChangeShapeType="1"/>
            <a:stCxn id="309256" idx="1"/>
            <a:endCxn id="309253" idx="1"/>
          </p:cNvCxnSpPr>
          <p:nvPr/>
        </p:nvCxnSpPr>
        <p:spPr bwMode="auto">
          <a:xfrm rot="10800000" flipV="1">
            <a:off x="1219200" y="2247900"/>
            <a:ext cx="6096000" cy="27051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9256" name="AutoShape 8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309257" name="Text Box 9"/>
          <p:cNvSpPr txBox="1">
            <a:spLocks noChangeArrowheads="1"/>
          </p:cNvSpPr>
          <p:nvPr/>
        </p:nvSpPr>
        <p:spPr bwMode="auto">
          <a:xfrm>
            <a:off x="477838" y="6172200"/>
            <a:ext cx="16557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Host</a:t>
            </a:r>
            <a:endParaRPr lang="en-US" altLang="en-US"/>
          </a:p>
        </p:txBody>
      </p:sp>
      <p:sp>
        <p:nvSpPr>
          <p:cNvPr id="309261" name="AutoShape 13"/>
          <p:cNvSpPr>
            <a:spLocks noChangeArrowheads="1"/>
          </p:cNvSpPr>
          <p:nvPr/>
        </p:nvSpPr>
        <p:spPr bwMode="auto">
          <a:xfrm>
            <a:off x="7315200" y="2438400"/>
            <a:ext cx="914400" cy="533400"/>
          </a:xfrm>
          <a:prstGeom prst="flowChartPunchedTape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sig</a:t>
            </a:r>
          </a:p>
        </p:txBody>
      </p:sp>
      <p:sp>
        <p:nvSpPr>
          <p:cNvPr id="309262" name="Rectangle 14"/>
          <p:cNvSpPr>
            <a:spLocks noChangeArrowheads="1"/>
          </p:cNvSpPr>
          <p:nvPr/>
        </p:nvSpPr>
        <p:spPr bwMode="auto">
          <a:xfrm>
            <a:off x="5867400" y="4572000"/>
            <a:ext cx="1600200" cy="15240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9263" name="Text Box 15"/>
          <p:cNvSpPr txBox="1">
            <a:spLocks noChangeArrowheads="1"/>
          </p:cNvSpPr>
          <p:nvPr/>
        </p:nvSpPr>
        <p:spPr bwMode="auto">
          <a:xfrm>
            <a:off x="5583238" y="6096000"/>
            <a:ext cx="22002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3rd Party</a:t>
            </a:r>
            <a:endParaRPr lang="en-US" altLang="en-US"/>
          </a:p>
        </p:txBody>
      </p:sp>
      <p:sp>
        <p:nvSpPr>
          <p:cNvPr id="309264" name="Rectangle 16"/>
          <p:cNvSpPr>
            <a:spLocks noChangeArrowheads="1"/>
          </p:cNvSpPr>
          <p:nvPr/>
        </p:nvSpPr>
        <p:spPr bwMode="auto">
          <a:xfrm>
            <a:off x="533400" y="4114800"/>
            <a:ext cx="627063" cy="366713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en-US" b="0">
                <a:latin typeface="Verdana" panose="020B0604030504040204" pitchFamily="34" charset="0"/>
              </a:rPr>
              <a:t>PK1</a:t>
            </a:r>
          </a:p>
        </p:txBody>
      </p:sp>
      <p:sp>
        <p:nvSpPr>
          <p:cNvPr id="309265" name="Rectangle 17"/>
          <p:cNvSpPr>
            <a:spLocks noChangeArrowheads="1"/>
          </p:cNvSpPr>
          <p:nvPr/>
        </p:nvSpPr>
        <p:spPr bwMode="auto">
          <a:xfrm>
            <a:off x="5943600" y="5181600"/>
            <a:ext cx="627063" cy="366713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en-US" b="0">
                <a:latin typeface="Verdana" panose="020B0604030504040204" pitchFamily="34" charset="0"/>
              </a:rPr>
              <a:t>PK1</a:t>
            </a:r>
          </a:p>
        </p:txBody>
      </p:sp>
      <p:sp>
        <p:nvSpPr>
          <p:cNvPr id="309266" name="Rectangle 18"/>
          <p:cNvSpPr>
            <a:spLocks noChangeArrowheads="1"/>
          </p:cNvSpPr>
          <p:nvPr/>
        </p:nvSpPr>
        <p:spPr bwMode="auto">
          <a:xfrm>
            <a:off x="1371600" y="4281488"/>
            <a:ext cx="627063" cy="366712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en-US" b="0">
                <a:latin typeface="Verdana" panose="020B0604030504040204" pitchFamily="34" charset="0"/>
              </a:rPr>
              <a:t>PK2</a:t>
            </a:r>
          </a:p>
        </p:txBody>
      </p:sp>
      <p:sp>
        <p:nvSpPr>
          <p:cNvPr id="309267" name="Rectangle 19"/>
          <p:cNvSpPr>
            <a:spLocks noChangeArrowheads="1"/>
          </p:cNvSpPr>
          <p:nvPr/>
        </p:nvSpPr>
        <p:spPr bwMode="auto">
          <a:xfrm>
            <a:off x="6705600" y="5181600"/>
            <a:ext cx="627063" cy="366713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en-US" b="0">
                <a:latin typeface="Verdana" panose="020B0604030504040204" pitchFamily="34" charset="0"/>
              </a:rPr>
              <a:t>PK2</a:t>
            </a:r>
          </a:p>
        </p:txBody>
      </p:sp>
      <p:sp>
        <p:nvSpPr>
          <p:cNvPr id="309268" name="Line 20"/>
          <p:cNvSpPr>
            <a:spLocks noChangeShapeType="1"/>
          </p:cNvSpPr>
          <p:nvPr/>
        </p:nvSpPr>
        <p:spPr bwMode="auto">
          <a:xfrm>
            <a:off x="2133600" y="5486400"/>
            <a:ext cx="3733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309277" name="Group 29"/>
          <p:cNvGrpSpPr>
            <a:grpSpLocks/>
          </p:cNvGrpSpPr>
          <p:nvPr/>
        </p:nvGrpSpPr>
        <p:grpSpPr bwMode="auto">
          <a:xfrm>
            <a:off x="2590800" y="2667000"/>
            <a:ext cx="4724400" cy="1187450"/>
            <a:chOff x="1632" y="1680"/>
            <a:chExt cx="2976" cy="748"/>
          </a:xfrm>
        </p:grpSpPr>
        <p:sp>
          <p:nvSpPr>
            <p:cNvPr id="309270" name="Text Box 22"/>
            <p:cNvSpPr txBox="1">
              <a:spLocks noChangeArrowheads="1"/>
            </p:cNvSpPr>
            <p:nvPr/>
          </p:nvSpPr>
          <p:spPr bwMode="auto">
            <a:xfrm>
              <a:off x="1632" y="1680"/>
              <a:ext cx="2352" cy="7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Trust is based on personal authority, not program properties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cxnSp>
          <p:nvCxnSpPr>
            <p:cNvPr id="309271" name="AutoShape 23"/>
            <p:cNvCxnSpPr>
              <a:cxnSpLocks noChangeShapeType="1"/>
              <a:stCxn id="309270" idx="3"/>
              <a:endCxn id="309261" idx="1"/>
            </p:cNvCxnSpPr>
            <p:nvPr/>
          </p:nvCxnSpPr>
          <p:spPr bwMode="auto">
            <a:xfrm flipV="1">
              <a:off x="3984" y="1704"/>
              <a:ext cx="624" cy="350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9275" name="Group 27"/>
          <p:cNvGrpSpPr>
            <a:grpSpLocks/>
          </p:cNvGrpSpPr>
          <p:nvPr/>
        </p:nvGrpSpPr>
        <p:grpSpPr bwMode="auto">
          <a:xfrm>
            <a:off x="2514600" y="4191000"/>
            <a:ext cx="3048000" cy="1143000"/>
            <a:chOff x="1584" y="2640"/>
            <a:chExt cx="1920" cy="720"/>
          </a:xfrm>
        </p:grpSpPr>
        <p:sp>
          <p:nvSpPr>
            <p:cNvPr id="309272" name="Text Box 24"/>
            <p:cNvSpPr txBox="1">
              <a:spLocks noChangeArrowheads="1"/>
            </p:cNvSpPr>
            <p:nvPr/>
          </p:nvSpPr>
          <p:spPr bwMode="auto">
            <a:xfrm>
              <a:off x="1584" y="2640"/>
              <a:ext cx="192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Scaling problems?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cxnSp>
          <p:nvCxnSpPr>
            <p:cNvPr id="309273" name="AutoShape 25"/>
            <p:cNvCxnSpPr>
              <a:cxnSpLocks noChangeShapeType="1"/>
              <a:stCxn id="309272" idx="2"/>
            </p:cNvCxnSpPr>
            <p:nvPr/>
          </p:nvCxnSpPr>
          <p:spPr bwMode="auto">
            <a:xfrm rot="16200000" flipH="1">
              <a:off x="2352" y="3120"/>
              <a:ext cx="432" cy="48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" name="TextBox 1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389964175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9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9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Also interesting</a:t>
            </a:r>
          </a:p>
        </p:txBody>
      </p:sp>
      <p:sp>
        <p:nvSpPr>
          <p:cNvPr id="575491" name="Text Box 3"/>
          <p:cNvSpPr txBox="1">
            <a:spLocks noChangeArrowheads="1"/>
          </p:cNvSpPr>
          <p:nvPr/>
        </p:nvSpPr>
        <p:spPr bwMode="auto">
          <a:xfrm>
            <a:off x="1371600" y="2209800"/>
            <a:ext cx="6500813" cy="338772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Program AlsoInteresting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while read() != 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i := 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while i &lt; 100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  use 1</a:t>
            </a:r>
          </a:p>
          <a:p>
            <a:pPr algn="l">
              <a:spcBef>
                <a:spcPct val="0"/>
              </a:spcBef>
            </a:pPr>
            <a:r>
              <a:rPr lang="en-US" altLang="en-US" sz="3600">
                <a:latin typeface="Courier New" panose="02070309020205020404" pitchFamily="49" charset="0"/>
              </a:rPr>
              <a:t>      i := i + 1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6428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core principle of PCC</a:t>
            </a:r>
          </a:p>
        </p:txBody>
      </p:sp>
      <p:sp>
        <p:nvSpPr>
          <p:cNvPr id="576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981200"/>
            <a:ext cx="7162800" cy="4210050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In the </a:t>
            </a:r>
            <a:r>
              <a:rPr lang="en-US" altLang="en-US" dirty="0" smtClean="0"/>
              <a:t>code, the </a:t>
            </a:r>
            <a:r>
              <a:rPr lang="en-US" altLang="en-US" dirty="0"/>
              <a:t>implementation of a safety-critical </a:t>
            </a:r>
            <a:r>
              <a:rPr lang="en-US" altLang="en-US" dirty="0" smtClean="0"/>
              <a:t>operation should </a:t>
            </a:r>
            <a:r>
              <a:rPr lang="en-US" altLang="en-US" dirty="0"/>
              <a:t>be </a:t>
            </a:r>
            <a:r>
              <a:rPr lang="en-US" altLang="en-US" i="1" dirty="0">
                <a:solidFill>
                  <a:srgbClr val="0000FF"/>
                </a:solidFill>
              </a:rPr>
              <a:t>separated</a:t>
            </a:r>
            <a:r>
              <a:rPr lang="en-US" altLang="en-US" dirty="0"/>
              <a:t> </a:t>
            </a:r>
            <a:r>
              <a:rPr lang="en-US" altLang="en-US" dirty="0" smtClean="0"/>
              <a:t>from the </a:t>
            </a:r>
            <a:r>
              <a:rPr lang="en-US" altLang="en-US" dirty="0"/>
              <a:t>implementation of its safety </a:t>
            </a:r>
            <a:r>
              <a:rPr lang="en-US" altLang="en-US" dirty="0" smtClean="0"/>
              <a:t>checks.</a:t>
            </a:r>
            <a:endParaRPr lang="en-US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9424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Separating use from check</a:t>
            </a:r>
          </a:p>
        </p:txBody>
      </p:sp>
      <p:sp>
        <p:nvSpPr>
          <p:cNvPr id="532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676400"/>
            <a:ext cx="3755923" cy="4800600"/>
          </a:xfrm>
        </p:spPr>
        <p:txBody>
          <a:bodyPr/>
          <a:lstStyle/>
          <a:p>
            <a:pPr>
              <a:lnSpc>
                <a:spcPct val="79000"/>
              </a:lnSpc>
            </a:pPr>
            <a:r>
              <a:rPr lang="en-US" altLang="en-US" sz="2800" dirty="0"/>
              <a:t>So, what we would like to do is to separate the safety check from the use.</a:t>
            </a:r>
          </a:p>
          <a:p>
            <a:pPr>
              <a:lnSpc>
                <a:spcPct val="79000"/>
              </a:lnSpc>
            </a:pPr>
            <a:r>
              <a:rPr lang="en-US" altLang="en-US" sz="2800" dirty="0"/>
              <a:t>We do this by introducing a new construct, </a:t>
            </a:r>
            <a:r>
              <a:rPr lang="en-US" altLang="en-US" sz="2800" b="1" dirty="0">
                <a:latin typeface="Courier New" panose="02070309020205020404" pitchFamily="49" charset="0"/>
              </a:rPr>
              <a:t>acquire</a:t>
            </a:r>
          </a:p>
          <a:p>
            <a:pPr>
              <a:lnSpc>
                <a:spcPct val="79000"/>
              </a:lnSpc>
            </a:pPr>
            <a:r>
              <a:rPr lang="en-US" altLang="en-US" sz="2800" b="1" dirty="0">
                <a:latin typeface="Courier New" panose="02070309020205020404" pitchFamily="49" charset="0"/>
              </a:rPr>
              <a:t>acquire </a:t>
            </a:r>
            <a:r>
              <a:rPr lang="en-US" altLang="en-US" sz="2800" dirty="0"/>
              <a:t>requests n amount of resource; </a:t>
            </a:r>
            <a:r>
              <a:rPr lang="en-US" altLang="en-US" sz="2800" b="1" dirty="0">
                <a:latin typeface="Courier New" panose="02070309020205020404" pitchFamily="49" charset="0"/>
              </a:rPr>
              <a:t>use </a:t>
            </a:r>
            <a:r>
              <a:rPr lang="en-US" altLang="en-US" sz="2800" dirty="0"/>
              <a:t>no longer does any checking</a:t>
            </a:r>
          </a:p>
        </p:txBody>
      </p:sp>
      <p:sp>
        <p:nvSpPr>
          <p:cNvPr id="532484" name="Text Box 4"/>
          <p:cNvSpPr txBox="1">
            <a:spLocks noChangeArrowheads="1"/>
          </p:cNvSpPr>
          <p:nvPr/>
        </p:nvSpPr>
        <p:spPr bwMode="auto">
          <a:xfrm>
            <a:off x="4324350" y="2644775"/>
            <a:ext cx="4591050" cy="26733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s ::= skip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i := e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if e then s else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while e do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s ; s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use e</a:t>
            </a:r>
          </a:p>
          <a:p>
            <a:pPr algn="l">
              <a:spcBef>
                <a:spcPct val="0"/>
              </a:spcBef>
            </a:pPr>
            <a:r>
              <a:rPr lang="en-US" altLang="en-US" sz="2400">
                <a:latin typeface="Courier New" panose="02070309020205020404" pitchFamily="49" charset="0"/>
              </a:rPr>
              <a:t>    | acquire 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1932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267200"/>
            <a:ext cx="5486400" cy="1100138"/>
          </a:xfrm>
        </p:spPr>
        <p:txBody>
          <a:bodyPr>
            <a:noAutofit/>
          </a:bodyPr>
          <a:lstStyle/>
          <a:p>
            <a:r>
              <a:rPr lang="en-US" sz="2800" dirty="0" smtClean="0"/>
              <a:t>PCC to the Limit: Typed Assembly</a:t>
            </a:r>
            <a:endParaRPr lang="en-US" sz="280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3654425"/>
          </a:xfrm>
        </p:spPr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endParaRPr lang="en-US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52</a:t>
            </a:fld>
            <a:endParaRPr lang="en-US"/>
          </a:p>
        </p:txBody>
      </p:sp>
      <p:pic>
        <p:nvPicPr>
          <p:cNvPr id="17410" name="Picture 2" descr="Image result for don't stop lolc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128" y="620077"/>
            <a:ext cx="3668712" cy="366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68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Typed Assembly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Assembly code </a:t>
            </a:r>
            <a:r>
              <a:rPr lang="en-US" dirty="0"/>
              <a:t>is annotated with type information that can be verified by our type </a:t>
            </a:r>
            <a:r>
              <a:rPr lang="en-US" dirty="0" smtClean="0"/>
              <a:t>checker.</a:t>
            </a:r>
            <a:endParaRPr lang="en-US" dirty="0"/>
          </a:p>
          <a:p>
            <a:r>
              <a:rPr lang="en-US" dirty="0" smtClean="0"/>
              <a:t>Type </a:t>
            </a:r>
            <a:r>
              <a:rPr lang="en-US" dirty="0"/>
              <a:t>soundness </a:t>
            </a:r>
            <a:r>
              <a:rPr lang="en-US" dirty="0" smtClean="0"/>
              <a:t>implies </a:t>
            </a:r>
            <a:r>
              <a:rPr lang="en-US" dirty="0"/>
              <a:t>many important security properties such as memory </a:t>
            </a:r>
            <a:r>
              <a:rPr lang="en-US" dirty="0" smtClean="0"/>
              <a:t>safety.</a:t>
            </a:r>
          </a:p>
          <a:p>
            <a:r>
              <a:rPr lang="en-US" dirty="0" smtClean="0"/>
              <a:t>TAL </a:t>
            </a:r>
            <a:r>
              <a:rPr lang="en-US" dirty="0"/>
              <a:t>applets, like Java applets, may be downloaded from untrusted sources on the internet, verified, and executed safely without fear they will corrupt the host </a:t>
            </a:r>
            <a:r>
              <a:rPr lang="en-US" dirty="0" smtClean="0"/>
              <a:t>machine.</a:t>
            </a:r>
          </a:p>
          <a:p>
            <a:r>
              <a:rPr lang="en-US" dirty="0"/>
              <a:t>B</a:t>
            </a:r>
            <a:r>
              <a:rPr lang="en-US" dirty="0" smtClean="0"/>
              <a:t>ecause </a:t>
            </a:r>
            <a:r>
              <a:rPr lang="en-US" dirty="0"/>
              <a:t>TAL is assembly language, there is no interpretation overhead during this process and no just-in-time compiler to run or trust.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53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4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altLang="en-US"/>
              <a:t>TAL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0D081-8D0D-4439-BAC5-CC7CD945A8F9}" type="slidenum">
              <a:rPr lang="en-US" altLang="en-US"/>
              <a:pPr/>
              <a:t>54</a:t>
            </a:fld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Typed Assembly</a:t>
            </a:r>
            <a:endParaRPr lang="en-US" alt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/>
              <a:t>A type system for assembly language(s):</a:t>
            </a:r>
          </a:p>
          <a:p>
            <a:pPr lvl="1"/>
            <a:r>
              <a:rPr lang="en-US" altLang="en-US"/>
              <a:t>built-in abstractions (tuple,code)</a:t>
            </a:r>
          </a:p>
          <a:p>
            <a:pPr lvl="1"/>
            <a:r>
              <a:rPr lang="en-US" altLang="en-US"/>
              <a:t>operators to build new abstractions (</a:t>
            </a:r>
            <a:r>
              <a:rPr lang="en-US" altLang="en-US" sz="3200" b="1">
                <a:sym typeface="Symbol" panose="05050102010706020507" pitchFamily="18" charset="2"/>
              </a:rPr>
              <a:t></a:t>
            </a:r>
            <a:r>
              <a:rPr lang="en-US" altLang="en-US" sz="3200">
                <a:sym typeface="Symbol" panose="05050102010706020507" pitchFamily="18" charset="2"/>
              </a:rPr>
              <a:t>,</a:t>
            </a:r>
            <a:r>
              <a:rPr lang="en-US" altLang="en-US" sz="3200" b="1">
                <a:sym typeface="Symbol" panose="05050102010706020507" pitchFamily="18" charset="2"/>
              </a:rPr>
              <a:t></a:t>
            </a:r>
            <a:r>
              <a:rPr lang="en-US" altLang="en-US" sz="3200">
                <a:sym typeface="Symbol" panose="05050102010706020507" pitchFamily="18" charset="2"/>
              </a:rPr>
              <a:t>,</a:t>
            </a:r>
            <a:r>
              <a:rPr lang="en-US" altLang="en-US" sz="3200" b="1">
                <a:latin typeface="Symbol" panose="05050102010706020507" pitchFamily="18" charset="2"/>
                <a:sym typeface="Symbol" panose="05050102010706020507" pitchFamily="18" charset="2"/>
              </a:rPr>
              <a:t>l</a:t>
            </a:r>
            <a:r>
              <a:rPr lang="en-US" altLang="en-US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/>
              <a:t>annotations on assembly code</a:t>
            </a:r>
          </a:p>
          <a:p>
            <a:pPr lvl="1"/>
            <a:r>
              <a:rPr lang="en-US" altLang="en-US"/>
              <a:t>an abstraction checker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/>
              <a:t>Thm: well-annotated code cannot violate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/>
              <a:t>         abstractions.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4658" y="1143000"/>
            <a:ext cx="2969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</a:t>
            </a:r>
            <a:r>
              <a:rPr lang="en-US" sz="2000" dirty="0" smtClean="0">
                <a:latin typeface="Helvetica"/>
                <a:cs typeface="Helvetica"/>
              </a:rPr>
              <a:t>David Walker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69371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altLang="en-US"/>
              <a:t>TAL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E5A9D-4EAA-4689-BD8A-6DBFF3442313}" type="slidenum">
              <a:rPr lang="en-US" altLang="en-US"/>
              <a:pPr/>
              <a:t>55</a:t>
            </a:fld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TAL Work</a:t>
            </a:r>
            <a:r>
              <a:rPr lang="en-US" altLang="en-US" sz="2400" dirty="0" smtClean="0"/>
              <a:t>[</a:t>
            </a:r>
            <a:r>
              <a:rPr lang="en-US" altLang="en-US" sz="2400" dirty="0" err="1" smtClean="0"/>
              <a:t>popl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98, </a:t>
            </a:r>
            <a:r>
              <a:rPr lang="en-US" altLang="en-US" sz="2400" dirty="0" err="1"/>
              <a:t>toplas</a:t>
            </a:r>
            <a:r>
              <a:rPr lang="en-US" altLang="en-US" sz="2400" dirty="0"/>
              <a:t> 99 &amp; others]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2800"/>
              <a:t>Theory:</a:t>
            </a:r>
          </a:p>
          <a:p>
            <a:pPr lvl="1"/>
            <a:r>
              <a:rPr lang="en-US" altLang="en-US" sz="2400"/>
              <a:t>small RISC-style assembly language</a:t>
            </a:r>
          </a:p>
          <a:p>
            <a:pPr lvl="1"/>
            <a:r>
              <a:rPr lang="en-US" altLang="en-US" sz="2400"/>
              <a:t>compiler from System F to TAL</a:t>
            </a:r>
          </a:p>
          <a:p>
            <a:pPr lvl="1"/>
            <a:r>
              <a:rPr lang="en-US" altLang="en-US" sz="2400"/>
              <a:t>soundness and preservation theorems</a:t>
            </a:r>
          </a:p>
          <a:p>
            <a:pPr>
              <a:buFontTx/>
              <a:buNone/>
            </a:pPr>
            <a:r>
              <a:rPr lang="en-US" altLang="en-US" sz="2800"/>
              <a:t>Practice:</a:t>
            </a:r>
          </a:p>
          <a:p>
            <a:pPr lvl="1"/>
            <a:r>
              <a:rPr lang="en-US" altLang="en-US" sz="2400"/>
              <a:t>most of IA32 (32-bit Intel x86)</a:t>
            </a:r>
          </a:p>
          <a:p>
            <a:pPr lvl="1"/>
            <a:r>
              <a:rPr lang="en-US" altLang="en-US" sz="2400"/>
              <a:t>more type constructors </a:t>
            </a:r>
          </a:p>
          <a:p>
            <a:pPr lvl="2"/>
            <a:r>
              <a:rPr lang="en-US" altLang="en-US" sz="2000"/>
              <a:t>everything you can think of and more</a:t>
            </a:r>
          </a:p>
          <a:p>
            <a:pPr lvl="1"/>
            <a:r>
              <a:rPr lang="en-US" altLang="en-US" sz="2400"/>
              <a:t>safe C compiler </a:t>
            </a:r>
          </a:p>
          <a:p>
            <a:pPr lvl="2"/>
            <a:r>
              <a:rPr lang="en-US" altLang="en-US" sz="2000"/>
              <a:t>~40,000LOC &amp; compiles itself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4658" y="1143000"/>
            <a:ext cx="2969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</a:t>
            </a:r>
            <a:r>
              <a:rPr lang="en-US" sz="2000" dirty="0" smtClean="0">
                <a:latin typeface="Helvetica"/>
                <a:cs typeface="Helvetica"/>
              </a:rPr>
              <a:t>David Walker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20660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altLang="en-US"/>
              <a:t>TAL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3EDDD-0656-4925-8E51-3299A50BC747}" type="slidenum">
              <a:rPr lang="en-US" altLang="en-US"/>
              <a:pPr/>
              <a:t>56</a:t>
            </a:fld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Why Type Assembly?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/>
              <a:t>Theory:</a:t>
            </a:r>
          </a:p>
          <a:p>
            <a:pPr lvl="1"/>
            <a:r>
              <a:rPr lang="en-US" altLang="en-US"/>
              <a:t>simplifies proofs of compiler correctness</a:t>
            </a:r>
          </a:p>
          <a:p>
            <a:pPr lvl="1"/>
            <a:r>
              <a:rPr lang="en-US" altLang="en-US"/>
              <a:t>deeper understanding of compilation</a:t>
            </a:r>
          </a:p>
          <a:p>
            <a:pPr>
              <a:buFontTx/>
              <a:buNone/>
            </a:pPr>
            <a:endParaRPr lang="en-US" altLang="en-US"/>
          </a:p>
          <a:p>
            <a:pPr>
              <a:buFontTx/>
              <a:buNone/>
            </a:pPr>
            <a:r>
              <a:rPr lang="en-US" altLang="en-US"/>
              <a:t>Practice:</a:t>
            </a:r>
          </a:p>
          <a:p>
            <a:pPr lvl="1"/>
            <a:r>
              <a:rPr lang="en-US" altLang="en-US"/>
              <a:t>compiler debugging</a:t>
            </a:r>
          </a:p>
          <a:p>
            <a:pPr lvl="1"/>
            <a:r>
              <a:rPr lang="en-US" altLang="en-US"/>
              <a:t>software-based protection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4658" y="1143000"/>
            <a:ext cx="2969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</a:t>
            </a:r>
            <a:r>
              <a:rPr lang="en-US" sz="2000" dirty="0" smtClean="0">
                <a:latin typeface="Helvetica"/>
                <a:cs typeface="Helvetica"/>
              </a:rPr>
              <a:t>David Walker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9647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 altLang="en-US"/>
              <a:t>TAL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E00D4-A8F5-4E18-B167-87557FBAFBE6}" type="slidenum">
              <a:rPr lang="en-US" altLang="en-US"/>
              <a:pPr/>
              <a:t>57</a:t>
            </a:fld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Simple Built-In Types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Bytes:  b1, b2, b4</a:t>
            </a:r>
          </a:p>
          <a:p>
            <a:r>
              <a:rPr lang="en-US" altLang="en-US"/>
              <a:t>Tuples:  (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 baseline="-25000"/>
              <a:t>1</a:t>
            </a:r>
            <a:r>
              <a:rPr lang="en-US" altLang="en-US" baseline="30000">
                <a:latin typeface="Symbol" panose="05050102010706020507" pitchFamily="18" charset="2"/>
              </a:rPr>
              <a:t>f</a:t>
            </a:r>
            <a:r>
              <a:rPr lang="en-US" altLang="en-US" sz="1800" baseline="30000"/>
              <a:t>1</a:t>
            </a:r>
            <a:r>
              <a:rPr lang="en-US" altLang="en-US"/>
              <a:t>,…,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 baseline="-25000"/>
              <a:t>n</a:t>
            </a:r>
            <a:r>
              <a:rPr lang="en-US" altLang="en-US" baseline="30000">
                <a:latin typeface="Symbol" panose="05050102010706020507" pitchFamily="18" charset="2"/>
              </a:rPr>
              <a:t>f</a:t>
            </a:r>
            <a:r>
              <a:rPr lang="en-US" altLang="en-US" sz="1800" baseline="30000"/>
              <a:t>n</a:t>
            </a:r>
            <a:r>
              <a:rPr lang="en-US" altLang="en-US"/>
              <a:t>)  </a:t>
            </a:r>
            <a:r>
              <a:rPr lang="en-US" altLang="en-US">
                <a:latin typeface="Symbol" panose="05050102010706020507" pitchFamily="18" charset="2"/>
              </a:rPr>
              <a:t>(f = 0,1)</a:t>
            </a:r>
            <a:endParaRPr lang="en-US" altLang="en-US"/>
          </a:p>
          <a:p>
            <a:r>
              <a:rPr lang="en-US" altLang="en-US"/>
              <a:t>Code: {r</a:t>
            </a:r>
            <a:r>
              <a:rPr lang="en-US" altLang="en-US" baseline="-25000"/>
              <a:t>1</a:t>
            </a:r>
            <a:r>
              <a:rPr lang="en-US" altLang="en-US"/>
              <a:t>: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 baseline="-25000"/>
              <a:t>1</a:t>
            </a:r>
            <a:r>
              <a:rPr lang="en-US" altLang="en-US"/>
              <a:t>,…, r</a:t>
            </a:r>
            <a:r>
              <a:rPr lang="en-US" altLang="en-US" baseline="-25000"/>
              <a:t>n</a:t>
            </a:r>
            <a:r>
              <a:rPr lang="en-US" altLang="en-US"/>
              <a:t>: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 baseline="-25000"/>
              <a:t>n</a:t>
            </a:r>
            <a:r>
              <a:rPr lang="en-US" altLang="en-US"/>
              <a:t>}</a:t>
            </a:r>
          </a:p>
          <a:p>
            <a:pPr lvl="1"/>
            <a:r>
              <a:rPr lang="en-US" altLang="en-US"/>
              <a:t>like a pre-condition</a:t>
            </a:r>
          </a:p>
          <a:p>
            <a:pPr lvl="1"/>
            <a:r>
              <a:rPr lang="en-US" altLang="en-US"/>
              <a:t>argument type of function</a:t>
            </a:r>
          </a:p>
          <a:p>
            <a:pPr lvl="1"/>
            <a:r>
              <a:rPr lang="en-US" altLang="en-US"/>
              <a:t>no return type because code doesn’t really return, just jumps somewhere else...</a:t>
            </a:r>
          </a:p>
          <a:p>
            <a:r>
              <a:rPr lang="en-US" altLang="en-US"/>
              <a:t>Polymorphic types: </a:t>
            </a:r>
            <a:r>
              <a:rPr lang="en-US" altLang="en-US" sz="3600" b="1">
                <a:sym typeface="Symbol" panose="05050102010706020507" pitchFamily="18" charset="2"/>
              </a:rPr>
              <a:t></a:t>
            </a:r>
            <a:r>
              <a:rPr lang="en-US" altLang="en-US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en-US">
                <a:sym typeface="Symbol" panose="05050102010706020507" pitchFamily="18" charset="2"/>
              </a:rPr>
              <a:t>.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/>
              <a:t>, </a:t>
            </a:r>
            <a:r>
              <a:rPr lang="en-US" altLang="en-US" sz="3600" b="1">
                <a:sym typeface="Symbol" panose="05050102010706020507" pitchFamily="18" charset="2"/>
              </a:rPr>
              <a:t></a:t>
            </a:r>
            <a:r>
              <a:rPr lang="en-US" altLang="en-US">
                <a:latin typeface="Symbol" panose="05050102010706020507" pitchFamily="18" charset="2"/>
                <a:sym typeface="Symbol" panose="05050102010706020507" pitchFamily="18" charset="2"/>
              </a:rPr>
              <a:t>a</a:t>
            </a:r>
            <a:r>
              <a:rPr lang="en-US" altLang="en-US">
                <a:sym typeface="Symbol" panose="05050102010706020507" pitchFamily="18" charset="2"/>
              </a:rPr>
              <a:t>.</a:t>
            </a:r>
            <a:r>
              <a:rPr lang="en-US" altLang="en-US">
                <a:latin typeface="Symbol" panose="05050102010706020507" pitchFamily="18" charset="2"/>
              </a:rPr>
              <a:t>t</a:t>
            </a:r>
            <a:r>
              <a:rPr lang="en-US" altLang="en-US"/>
              <a:t> </a:t>
            </a:r>
          </a:p>
          <a:p>
            <a:endParaRPr lang="en-US" altLang="en-US">
              <a:latin typeface="Symbol" panose="05050102010706020507" pitchFamily="18" charset="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74658" y="1143000"/>
            <a:ext cx="2969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</a:t>
            </a:r>
            <a:r>
              <a:rPr lang="en-US" sz="2000" dirty="0" smtClean="0">
                <a:latin typeface="Helvetica"/>
                <a:cs typeface="Helvetica"/>
              </a:rPr>
              <a:t>David Walker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1696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Circling Back: Verve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58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1000" y="4267200"/>
            <a:ext cx="3429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t" anchorCtr="1"/>
          <a:lstStyle/>
          <a:p>
            <a:pPr algn="ctr"/>
            <a:r>
              <a:rPr lang="en-US" sz="2400" dirty="0" smtClean="0"/>
              <a:t>Verified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381000" y="1524000"/>
            <a:ext cx="3429000" cy="2667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t" anchorCtr="1"/>
          <a:lstStyle/>
          <a:p>
            <a:pPr algn="ctr"/>
            <a:r>
              <a:rPr lang="en-US" sz="2400" dirty="0" smtClean="0"/>
              <a:t>Type-checked</a:t>
            </a:r>
            <a:endParaRPr lang="en-US" sz="2400" dirty="0"/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038600" y="1524000"/>
            <a:ext cx="4800600" cy="4419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" charset="2"/>
              <a:buChar char="§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00000"/>
              </a:buClr>
              <a:buFont typeface="Arial"/>
              <a:buChar char="•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00000"/>
              </a:buClr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00000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00000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High-level C# code compiles to </a:t>
            </a:r>
            <a:r>
              <a:rPr lang="en-US" b="1" smtClean="0"/>
              <a:t>typed assembly</a:t>
            </a:r>
            <a:r>
              <a:rPr lang="en-US" smtClean="0"/>
              <a:t>.</a:t>
            </a:r>
          </a:p>
          <a:p>
            <a:r>
              <a:rPr lang="en-US" smtClean="0"/>
              <a:t>Verve is verified against an interface to TAL for </a:t>
            </a:r>
            <a:r>
              <a:rPr lang="en-US" b="1" smtClean="0"/>
              <a:t>end-to-end safety</a:t>
            </a:r>
            <a:r>
              <a:rPr lang="en-US" smtClean="0"/>
              <a:t>.</a:t>
            </a:r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457200" y="4800600"/>
            <a:ext cx="2895600" cy="1066800"/>
          </a:xfrm>
          <a:prstGeom prst="rect">
            <a:avLst/>
          </a:prstGeom>
          <a:solidFill>
            <a:srgbClr val="33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400" dirty="0" smtClean="0"/>
              <a:t>Nucleus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457200" y="1600200"/>
            <a:ext cx="2895600" cy="2514600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C66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905000" y="2514600"/>
            <a:ext cx="1371600" cy="8382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File System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33400" y="2514600"/>
            <a:ext cx="1295400" cy="8382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Drivers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533400" y="1676400"/>
            <a:ext cx="2743200" cy="76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Applications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533400" y="3429000"/>
            <a:ext cx="2743200" cy="609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Microkernel</a:t>
            </a:r>
            <a:endParaRPr lang="en-US" sz="2400" dirty="0"/>
          </a:p>
        </p:txBody>
      </p:sp>
      <p:sp>
        <p:nvSpPr>
          <p:cNvPr id="15" name="Down Arrow 14"/>
          <p:cNvSpPr/>
          <p:nvPr/>
        </p:nvSpPr>
        <p:spPr>
          <a:xfrm>
            <a:off x="2590800" y="4114800"/>
            <a:ext cx="304800" cy="685800"/>
          </a:xfrm>
          <a:prstGeom prst="downArrow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6" name="Up Arrow 15"/>
          <p:cNvSpPr/>
          <p:nvPr/>
        </p:nvSpPr>
        <p:spPr>
          <a:xfrm>
            <a:off x="990600" y="4114800"/>
            <a:ext cx="304800" cy="685800"/>
          </a:xfrm>
          <a:prstGeom prst="upArrow">
            <a:avLst/>
          </a:prstGeom>
          <a:solidFill>
            <a:srgbClr val="3399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57200" y="5867400"/>
            <a:ext cx="2895600" cy="2286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000" dirty="0" smtClean="0"/>
              <a:t>Hardware specification</a:t>
            </a:r>
            <a:endParaRPr lang="en-US" sz="2000" dirty="0"/>
          </a:p>
        </p:txBody>
      </p:sp>
      <p:sp>
        <p:nvSpPr>
          <p:cNvPr id="18" name="Rectangle 17"/>
          <p:cNvSpPr/>
          <p:nvPr/>
        </p:nvSpPr>
        <p:spPr>
          <a:xfrm>
            <a:off x="457200" y="4343400"/>
            <a:ext cx="2895600" cy="2286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2000" dirty="0" smtClean="0"/>
              <a:t>Interface specification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0275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Approach 2</a:t>
            </a:r>
            <a:br>
              <a:rPr lang="en-US" altLang="en-US"/>
            </a:br>
            <a:r>
              <a:rPr lang="en-US" altLang="en-US" sz="2800"/>
              <a:t>Baby-sit the program</a:t>
            </a:r>
            <a:endParaRPr lang="en-US" altLang="en-US"/>
          </a:p>
        </p:txBody>
      </p:sp>
      <p:grpSp>
        <p:nvGrpSpPr>
          <p:cNvPr id="310276" name="Group 4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10277" name="AutoShape 5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278" name="Text Box 6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310279" name="AutoShape 7"/>
          <p:cNvCxnSpPr>
            <a:cxnSpLocks noChangeShapeType="1"/>
            <a:stCxn id="310280" idx="1"/>
            <a:endCxn id="310277" idx="1"/>
          </p:cNvCxnSpPr>
          <p:nvPr/>
        </p:nvCxnSpPr>
        <p:spPr bwMode="auto">
          <a:xfrm rot="10800000" flipV="1">
            <a:off x="1219200" y="2247900"/>
            <a:ext cx="6096000" cy="27051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0280" name="AutoShape 8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310281" name="Text Box 9"/>
          <p:cNvSpPr txBox="1">
            <a:spLocks noChangeArrowheads="1"/>
          </p:cNvSpPr>
          <p:nvPr/>
        </p:nvSpPr>
        <p:spPr bwMode="auto">
          <a:xfrm>
            <a:off x="477838" y="6172200"/>
            <a:ext cx="16557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Host</a:t>
            </a:r>
            <a:endParaRPr lang="en-US" altLang="en-US"/>
          </a:p>
        </p:txBody>
      </p:sp>
      <p:sp>
        <p:nvSpPr>
          <p:cNvPr id="310285" name="Rectangle 13"/>
          <p:cNvSpPr>
            <a:spLocks noChangeArrowheads="1"/>
          </p:cNvSpPr>
          <p:nvPr/>
        </p:nvSpPr>
        <p:spPr bwMode="auto">
          <a:xfrm>
            <a:off x="685800" y="4114800"/>
            <a:ext cx="1219200" cy="6096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r>
              <a:rPr lang="en-US" altLang="en-US" sz="1600" b="0">
                <a:latin typeface="Verdana" panose="020B0604030504040204" pitchFamily="34" charset="0"/>
              </a:rPr>
              <a:t>Execution monitor</a:t>
            </a:r>
          </a:p>
        </p:txBody>
      </p:sp>
      <p:grpSp>
        <p:nvGrpSpPr>
          <p:cNvPr id="310291" name="Group 19"/>
          <p:cNvGrpSpPr>
            <a:grpSpLocks/>
          </p:cNvGrpSpPr>
          <p:nvPr/>
        </p:nvGrpSpPr>
        <p:grpSpPr bwMode="auto">
          <a:xfrm>
            <a:off x="1905000" y="2819400"/>
            <a:ext cx="2438400" cy="1600200"/>
            <a:chOff x="1200" y="1776"/>
            <a:chExt cx="1536" cy="1008"/>
          </a:xfrm>
        </p:grpSpPr>
        <p:sp>
          <p:nvSpPr>
            <p:cNvPr id="310287" name="Text Box 15"/>
            <p:cNvSpPr txBox="1">
              <a:spLocks noChangeArrowheads="1"/>
            </p:cNvSpPr>
            <p:nvPr/>
          </p:nvSpPr>
          <p:spPr bwMode="auto">
            <a:xfrm>
              <a:off x="1632" y="1776"/>
              <a:ext cx="110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Expensive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cxnSp>
          <p:nvCxnSpPr>
            <p:cNvPr id="310288" name="AutoShape 16"/>
            <p:cNvCxnSpPr>
              <a:cxnSpLocks noChangeShapeType="1"/>
              <a:stCxn id="310287" idx="2"/>
              <a:endCxn id="310285" idx="3"/>
            </p:cNvCxnSpPr>
            <p:nvPr/>
          </p:nvCxnSpPr>
          <p:spPr bwMode="auto">
            <a:xfrm rot="5400000">
              <a:off x="1332" y="1932"/>
              <a:ext cx="720" cy="984"/>
            </a:xfrm>
            <a:prstGeom prst="curvedConnector2">
              <a:avLst/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10293" name="Text Box 21"/>
          <p:cNvSpPr txBox="1">
            <a:spLocks noChangeArrowheads="1"/>
          </p:cNvSpPr>
          <p:nvPr/>
        </p:nvSpPr>
        <p:spPr bwMode="auto">
          <a:xfrm>
            <a:off x="2498725" y="5775325"/>
            <a:ext cx="611187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000" b="0">
                <a:solidFill>
                  <a:schemeClr val="folHlink"/>
                </a:solidFill>
                <a:latin typeface="Verdana" panose="020B0604030504040204" pitchFamily="34" charset="0"/>
              </a:rPr>
              <a:t>E.g., Software Fault Isolation [Wahbe &amp; Lucco], Inline Reference Monitors [Schneider]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95870199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kinds of properties can proof-carrying code help ensure?</a:t>
            </a:r>
          </a:p>
          <a:p>
            <a:r>
              <a:rPr lang="en-US" dirty="0" smtClean="0"/>
              <a:t>How does proof-carrying code relate to reference monitors?</a:t>
            </a:r>
          </a:p>
          <a:p>
            <a:r>
              <a:rPr lang="en-US" dirty="0" smtClean="0"/>
              <a:t>What guarantees do we get if we have a piece of proof-carrying code?</a:t>
            </a:r>
          </a:p>
          <a:p>
            <a:r>
              <a:rPr lang="en-US" dirty="0" smtClean="0"/>
              <a:t>What are the restrictions that proof-carrying code places on code?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59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48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Today: Assignment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Main idea:</a:t>
            </a:r>
            <a:r>
              <a:rPr lang="en-US" dirty="0" smtClean="0"/>
              <a:t> implement a simple reference monitor with read/write/append/delegate permissions.</a:t>
            </a:r>
          </a:p>
          <a:p>
            <a:r>
              <a:rPr lang="en-US" dirty="0" smtClean="0"/>
              <a:t>You will need to specify the </a:t>
            </a:r>
            <a:r>
              <a:rPr lang="en-US" i="1" dirty="0" smtClean="0"/>
              <a:t>security automaton</a:t>
            </a:r>
            <a:r>
              <a:rPr lang="en-US" dirty="0" smtClean="0"/>
              <a:t>, as well as the </a:t>
            </a:r>
            <a:r>
              <a:rPr lang="en-US" i="1" dirty="0" smtClean="0"/>
              <a:t>mediation points.</a:t>
            </a:r>
          </a:p>
          <a:p>
            <a:r>
              <a:rPr lang="en-US" dirty="0" smtClean="0"/>
              <a:t>There will also be an exercise on </a:t>
            </a:r>
            <a:r>
              <a:rPr lang="en-US" i="1" dirty="0" smtClean="0"/>
              <a:t>bounded availability</a:t>
            </a:r>
            <a:r>
              <a:rPr lang="en-US" dirty="0" smtClean="0"/>
              <a:t> testing your understanding of safety!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9C843-46BD-5C4C-8A63-BAED21B4BD5E}" type="slidenum">
              <a:rPr lang="en-US" smtClean="0"/>
              <a:t>60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nb-NO" smtClean="0"/>
              <a:t>© 2017 M. Fredrikson, J.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1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8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1299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Approach 3</a:t>
            </a:r>
            <a:br>
              <a:rPr lang="en-US" altLang="en-US"/>
            </a:br>
            <a:r>
              <a:rPr lang="en-US" altLang="en-US" sz="2800"/>
              <a:t>Java</a:t>
            </a:r>
            <a:endParaRPr lang="en-US" altLang="en-US"/>
          </a:p>
        </p:txBody>
      </p:sp>
      <p:grpSp>
        <p:nvGrpSpPr>
          <p:cNvPr id="311300" name="Group 4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311301" name="AutoShape 5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1302" name="Text Box 6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311303" name="AutoShape 7"/>
          <p:cNvCxnSpPr>
            <a:cxnSpLocks noChangeShapeType="1"/>
            <a:stCxn id="311304" idx="1"/>
            <a:endCxn id="311301" idx="1"/>
          </p:cNvCxnSpPr>
          <p:nvPr/>
        </p:nvCxnSpPr>
        <p:spPr bwMode="auto">
          <a:xfrm rot="10800000" flipV="1">
            <a:off x="1219200" y="2247900"/>
            <a:ext cx="6096000" cy="27051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1304" name="AutoShape 8" descr="Wide downward diagonal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pattFill prst="wdDnDiag">
            <a:fgClr>
              <a:srgbClr val="FFFF00"/>
            </a:fgClr>
            <a:bgClr>
              <a:srgbClr val="FFFFFF"/>
            </a:bgClr>
          </a:patt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311305" name="Text Box 9"/>
          <p:cNvSpPr txBox="1">
            <a:spLocks noChangeArrowheads="1"/>
          </p:cNvSpPr>
          <p:nvPr/>
        </p:nvSpPr>
        <p:spPr bwMode="auto">
          <a:xfrm>
            <a:off x="477838" y="6172200"/>
            <a:ext cx="16557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Host</a:t>
            </a:r>
            <a:endParaRPr lang="en-US" altLang="en-US"/>
          </a:p>
        </p:txBody>
      </p:sp>
      <p:sp>
        <p:nvSpPr>
          <p:cNvPr id="311306" name="Rectangle 10"/>
          <p:cNvSpPr>
            <a:spLocks noChangeArrowheads="1"/>
          </p:cNvSpPr>
          <p:nvPr/>
        </p:nvSpPr>
        <p:spPr bwMode="auto">
          <a:xfrm>
            <a:off x="685800" y="4114800"/>
            <a:ext cx="1219200" cy="6096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r>
              <a:rPr lang="en-US" altLang="en-US" sz="2000" b="0">
                <a:latin typeface="Verdana" panose="020B0604030504040204" pitchFamily="34" charset="0"/>
              </a:rPr>
              <a:t>Interp/ JIT</a:t>
            </a:r>
          </a:p>
        </p:txBody>
      </p:sp>
      <p:grpSp>
        <p:nvGrpSpPr>
          <p:cNvPr id="311316" name="Group 20"/>
          <p:cNvGrpSpPr>
            <a:grpSpLocks/>
          </p:cNvGrpSpPr>
          <p:nvPr/>
        </p:nvGrpSpPr>
        <p:grpSpPr bwMode="auto">
          <a:xfrm>
            <a:off x="1905000" y="4419600"/>
            <a:ext cx="3886200" cy="1355725"/>
            <a:chOff x="1200" y="2784"/>
            <a:chExt cx="2448" cy="854"/>
          </a:xfrm>
        </p:grpSpPr>
        <p:sp>
          <p:nvSpPr>
            <p:cNvPr id="311308" name="Text Box 12"/>
            <p:cNvSpPr txBox="1">
              <a:spLocks noChangeArrowheads="1"/>
            </p:cNvSpPr>
            <p:nvPr/>
          </p:nvSpPr>
          <p:spPr bwMode="auto">
            <a:xfrm>
              <a:off x="2064" y="3120"/>
              <a:ext cx="1584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Expensive and/or big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cxnSp>
          <p:nvCxnSpPr>
            <p:cNvPr id="311309" name="AutoShape 13"/>
            <p:cNvCxnSpPr>
              <a:cxnSpLocks noChangeShapeType="1"/>
              <a:stCxn id="311308" idx="1"/>
              <a:endCxn id="311306" idx="3"/>
            </p:cNvCxnSpPr>
            <p:nvPr/>
          </p:nvCxnSpPr>
          <p:spPr bwMode="auto">
            <a:xfrm rot="10800000">
              <a:off x="1200" y="2784"/>
              <a:ext cx="864" cy="595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11315" name="Group 19"/>
          <p:cNvGrpSpPr>
            <a:grpSpLocks/>
          </p:cNvGrpSpPr>
          <p:nvPr/>
        </p:nvGrpSpPr>
        <p:grpSpPr bwMode="auto">
          <a:xfrm>
            <a:off x="4267200" y="2522538"/>
            <a:ext cx="3505200" cy="2185987"/>
            <a:chOff x="2688" y="1589"/>
            <a:chExt cx="2208" cy="1377"/>
          </a:xfrm>
        </p:grpSpPr>
        <p:sp>
          <p:nvSpPr>
            <p:cNvPr id="311311" name="Text Box 15"/>
            <p:cNvSpPr txBox="1">
              <a:spLocks noChangeArrowheads="1"/>
            </p:cNvSpPr>
            <p:nvPr/>
          </p:nvSpPr>
          <p:spPr bwMode="auto">
            <a:xfrm>
              <a:off x="2688" y="2448"/>
              <a:ext cx="1872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Limited in expressive power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cxnSp>
          <p:nvCxnSpPr>
            <p:cNvPr id="311312" name="AutoShape 16"/>
            <p:cNvCxnSpPr>
              <a:cxnSpLocks noChangeShapeType="1"/>
              <a:stCxn id="311311" idx="3"/>
              <a:endCxn id="311304" idx="2"/>
            </p:cNvCxnSpPr>
            <p:nvPr/>
          </p:nvCxnSpPr>
          <p:spPr bwMode="auto">
            <a:xfrm flipV="1">
              <a:off x="4560" y="1589"/>
              <a:ext cx="336" cy="1118"/>
            </a:xfrm>
            <a:prstGeom prst="curvedConnector2">
              <a:avLst/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11313" name="Rectangle 17"/>
          <p:cNvSpPr>
            <a:spLocks noChangeArrowheads="1"/>
          </p:cNvSpPr>
          <p:nvPr/>
        </p:nvSpPr>
        <p:spPr bwMode="auto">
          <a:xfrm>
            <a:off x="685800" y="3505200"/>
            <a:ext cx="1219200" cy="457200"/>
          </a:xfrm>
          <a:prstGeom prst="rect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r>
              <a:rPr lang="en-US" altLang="en-US" sz="2000" b="0">
                <a:latin typeface="Verdana" panose="020B0604030504040204" pitchFamily="34" charset="0"/>
              </a:rPr>
              <a:t>Verifier</a:t>
            </a:r>
          </a:p>
        </p:txBody>
      </p:sp>
      <p:cxnSp>
        <p:nvCxnSpPr>
          <p:cNvPr id="311314" name="AutoShape 18"/>
          <p:cNvCxnSpPr>
            <a:cxnSpLocks noChangeShapeType="1"/>
            <a:stCxn id="311311" idx="1"/>
            <a:endCxn id="311313" idx="3"/>
          </p:cNvCxnSpPr>
          <p:nvPr/>
        </p:nvCxnSpPr>
        <p:spPr bwMode="auto">
          <a:xfrm rot="10800000">
            <a:off x="1905000" y="3733800"/>
            <a:ext cx="2362200" cy="563563"/>
          </a:xfrm>
          <a:prstGeom prst="curvedConnector3">
            <a:avLst>
              <a:gd name="adj1" fmla="val 50000"/>
            </a:avLst>
          </a:prstGeom>
          <a:noFill/>
          <a:ln w="25400">
            <a:solidFill>
              <a:schemeClr val="folHlink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TextBox 18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50353067"/>
      </p:ext>
    </p:extLst>
  </p:cSld>
  <p:clrMapOvr>
    <a:masterClrMapping/>
  </p:clrMapOvr>
  <p:transition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ChangeArrowheads="1"/>
          </p:cNvSpPr>
          <p:nvPr/>
        </p:nvSpPr>
        <p:spPr bwMode="auto">
          <a:xfrm>
            <a:off x="533400" y="1905000"/>
            <a:ext cx="16002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54979" name="Group 3"/>
          <p:cNvGrpSpPr>
            <a:grpSpLocks/>
          </p:cNvGrpSpPr>
          <p:nvPr/>
        </p:nvGrpSpPr>
        <p:grpSpPr bwMode="auto">
          <a:xfrm>
            <a:off x="533400" y="1905000"/>
            <a:ext cx="5181600" cy="4267200"/>
            <a:chOff x="336" y="1200"/>
            <a:chExt cx="3264" cy="2688"/>
          </a:xfrm>
        </p:grpSpPr>
        <p:sp>
          <p:nvSpPr>
            <p:cNvPr id="254980" name="Rectangle 4"/>
            <p:cNvSpPr>
              <a:spLocks noChangeArrowheads="1"/>
            </p:cNvSpPr>
            <p:nvPr/>
          </p:nvSpPr>
          <p:spPr bwMode="auto">
            <a:xfrm>
              <a:off x="336" y="1200"/>
              <a:ext cx="3264" cy="268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4981" name="AutoShape 5"/>
            <p:cNvSpPr>
              <a:spLocks noChangeArrowheads="1"/>
            </p:cNvSpPr>
            <p:nvPr/>
          </p:nvSpPr>
          <p:spPr bwMode="auto">
            <a:xfrm>
              <a:off x="2400" y="1872"/>
              <a:ext cx="1056" cy="912"/>
            </a:xfrm>
            <a:prstGeom prst="flowChartProcess">
              <a:avLst/>
            </a:prstGeom>
            <a:solidFill>
              <a:srgbClr val="8CF4E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lnSpc>
                  <a:spcPct val="50000"/>
                </a:lnSpc>
              </a:pPr>
              <a:r>
                <a:rPr lang="en-US" altLang="en-US" sz="2400" b="0">
                  <a:latin typeface="Verdana" panose="020B0604030504040204" pitchFamily="34" charset="0"/>
                </a:rPr>
                <a:t>Theorem</a:t>
              </a:r>
            </a:p>
            <a:p>
              <a:pPr>
                <a:lnSpc>
                  <a:spcPct val="50000"/>
                </a:lnSpc>
              </a:pPr>
              <a:r>
                <a:rPr lang="en-US" altLang="en-US" sz="2400" b="0">
                  <a:latin typeface="Verdana" panose="020B0604030504040204" pitchFamily="34" charset="0"/>
                </a:rPr>
                <a:t>Prover</a:t>
              </a:r>
              <a:endParaRPr lang="en-US" altLang="en-US"/>
            </a:p>
          </p:txBody>
        </p:sp>
      </p:grpSp>
      <p:sp>
        <p:nvSpPr>
          <p:cNvPr id="254982" name="Rectangle 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Approach 4</a:t>
            </a:r>
            <a:br>
              <a:rPr lang="en-US" altLang="en-US"/>
            </a:br>
            <a:r>
              <a:rPr lang="en-US" altLang="en-US" sz="2800"/>
              <a:t>Formal verification</a:t>
            </a:r>
            <a:endParaRPr lang="en-US" altLang="en-US"/>
          </a:p>
        </p:txBody>
      </p:sp>
      <p:grpSp>
        <p:nvGrpSpPr>
          <p:cNvPr id="254983" name="Group 7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254984" name="AutoShape 8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4985" name="Text Box 9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sp>
        <p:nvSpPr>
          <p:cNvPr id="254986" name="AutoShape 10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cxnSp>
        <p:nvCxnSpPr>
          <p:cNvPr id="254987" name="AutoShape 11"/>
          <p:cNvCxnSpPr>
            <a:cxnSpLocks noChangeShapeType="1"/>
            <a:stCxn id="254986" idx="2"/>
            <a:endCxn id="254981" idx="3"/>
          </p:cNvCxnSpPr>
          <p:nvPr/>
        </p:nvCxnSpPr>
        <p:spPr bwMode="auto">
          <a:xfrm rot="5400000">
            <a:off x="6042819" y="1966119"/>
            <a:ext cx="1173162" cy="22860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254988" name="Group 12"/>
          <p:cNvGrpSpPr>
            <a:grpSpLocks/>
          </p:cNvGrpSpPr>
          <p:nvPr/>
        </p:nvGrpSpPr>
        <p:grpSpPr bwMode="auto">
          <a:xfrm>
            <a:off x="1028700" y="2247900"/>
            <a:ext cx="6286500" cy="2705100"/>
            <a:chOff x="648" y="1416"/>
            <a:chExt cx="3960" cy="1704"/>
          </a:xfrm>
        </p:grpSpPr>
        <p:grpSp>
          <p:nvGrpSpPr>
            <p:cNvPr id="254989" name="Group 13"/>
            <p:cNvGrpSpPr>
              <a:grpSpLocks/>
            </p:cNvGrpSpPr>
            <p:nvPr/>
          </p:nvGrpSpPr>
          <p:grpSpPr bwMode="auto">
            <a:xfrm>
              <a:off x="648" y="1416"/>
              <a:ext cx="3960" cy="1032"/>
              <a:chOff x="648" y="1416"/>
              <a:chExt cx="3960" cy="1032"/>
            </a:xfrm>
          </p:grpSpPr>
          <p:cxnSp>
            <p:nvCxnSpPr>
              <p:cNvPr id="254990" name="AutoShape 14"/>
              <p:cNvCxnSpPr>
                <a:cxnSpLocks noChangeShapeType="1"/>
                <a:stCxn id="254981" idx="1"/>
                <a:endCxn id="254991" idx="3"/>
              </p:cNvCxnSpPr>
              <p:nvPr/>
            </p:nvCxnSpPr>
            <p:spPr bwMode="auto">
              <a:xfrm rot="10800000">
                <a:off x="828" y="2328"/>
                <a:ext cx="1572" cy="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254991" name="AutoShape 15"/>
              <p:cNvSpPr>
                <a:spLocks noChangeArrowheads="1"/>
              </p:cNvSpPr>
              <p:nvPr/>
            </p:nvSpPr>
            <p:spPr bwMode="auto">
              <a:xfrm>
                <a:off x="648" y="2208"/>
                <a:ext cx="240" cy="240"/>
              </a:xfrm>
              <a:prstGeom prst="flowChartMerge">
                <a:avLst/>
              </a:prstGeom>
              <a:solidFill>
                <a:srgbClr val="8CF4E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cxnSp>
            <p:nvCxnSpPr>
              <p:cNvPr id="254992" name="AutoShape 16"/>
              <p:cNvCxnSpPr>
                <a:cxnSpLocks noChangeShapeType="1"/>
                <a:stCxn id="254986" idx="1"/>
                <a:endCxn id="254991" idx="0"/>
              </p:cNvCxnSpPr>
              <p:nvPr/>
            </p:nvCxnSpPr>
            <p:spPr bwMode="auto">
              <a:xfrm rot="10800000" flipV="1">
                <a:off x="768" y="1416"/>
                <a:ext cx="3840" cy="792"/>
              </a:xfrm>
              <a:prstGeom prst="bentConnector2">
                <a:avLst/>
              </a:prstGeom>
              <a:noFill/>
              <a:ln w="25400">
                <a:solidFill>
                  <a:srgbClr val="000000"/>
                </a:solidFill>
                <a:miter lim="800000"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cxnSp>
          <p:nvCxnSpPr>
            <p:cNvPr id="254993" name="AutoShape 17"/>
            <p:cNvCxnSpPr>
              <a:cxnSpLocks noChangeShapeType="1"/>
              <a:stCxn id="254991" idx="2"/>
              <a:endCxn id="254984" idx="1"/>
            </p:cNvCxnSpPr>
            <p:nvPr/>
          </p:nvCxnSpPr>
          <p:spPr bwMode="auto">
            <a:xfrm>
              <a:off x="768" y="2448"/>
              <a:ext cx="0" cy="672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54994" name="Group 18"/>
          <p:cNvGrpSpPr>
            <a:grpSpLocks/>
          </p:cNvGrpSpPr>
          <p:nvPr/>
        </p:nvGrpSpPr>
        <p:grpSpPr bwMode="auto">
          <a:xfrm>
            <a:off x="4648200" y="4419600"/>
            <a:ext cx="3390900" cy="1220788"/>
            <a:chOff x="2928" y="2784"/>
            <a:chExt cx="2136" cy="769"/>
          </a:xfrm>
        </p:grpSpPr>
        <p:sp>
          <p:nvSpPr>
            <p:cNvPr id="254995" name="Text Box 19"/>
            <p:cNvSpPr txBox="1">
              <a:spLocks noChangeArrowheads="1"/>
            </p:cNvSpPr>
            <p:nvPr/>
          </p:nvSpPr>
          <p:spPr bwMode="auto">
            <a:xfrm>
              <a:off x="3792" y="2976"/>
              <a:ext cx="1272" cy="5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Flexible and</a:t>
              </a:r>
            </a:p>
            <a:p>
              <a:pPr algn="l">
                <a:lnSpc>
                  <a:spcPct val="50000"/>
                </a:lnSpc>
              </a:pPr>
              <a:r>
                <a:rPr lang="en-US" altLang="en-US" sz="2400" b="0" i="1">
                  <a:solidFill>
                    <a:schemeClr val="folHlink"/>
                  </a:solidFill>
                  <a:latin typeface="Verdana" panose="020B0604030504040204" pitchFamily="34" charset="0"/>
                </a:rPr>
                <a:t>powerful.</a:t>
              </a:r>
            </a:p>
            <a:p>
              <a:pPr algn="l">
                <a:lnSpc>
                  <a:spcPct val="50000"/>
                </a:lnSpc>
              </a:pPr>
              <a:endParaRPr lang="en-US" altLang="en-US"/>
            </a:p>
          </p:txBody>
        </p:sp>
        <p:cxnSp>
          <p:nvCxnSpPr>
            <p:cNvPr id="254996" name="AutoShape 20"/>
            <p:cNvCxnSpPr>
              <a:cxnSpLocks noChangeShapeType="1"/>
              <a:stCxn id="254995" idx="1"/>
              <a:endCxn id="254981" idx="2"/>
            </p:cNvCxnSpPr>
            <p:nvPr/>
          </p:nvCxnSpPr>
          <p:spPr bwMode="auto">
            <a:xfrm rot="10800000">
              <a:off x="2928" y="2784"/>
              <a:ext cx="864" cy="481"/>
            </a:xfrm>
            <a:prstGeom prst="curvedConnector2">
              <a:avLst/>
            </a:prstGeom>
            <a:noFill/>
            <a:ln w="25400">
              <a:solidFill>
                <a:schemeClr val="fol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54997" name="Text Box 21"/>
          <p:cNvSpPr txBox="1">
            <a:spLocks noChangeArrowheads="1"/>
          </p:cNvSpPr>
          <p:nvPr/>
        </p:nvSpPr>
        <p:spPr bwMode="auto">
          <a:xfrm>
            <a:off x="477838" y="6172200"/>
            <a:ext cx="16557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Host</a:t>
            </a:r>
            <a:endParaRPr lang="en-US" altLang="en-US"/>
          </a:p>
        </p:txBody>
      </p:sp>
      <p:sp>
        <p:nvSpPr>
          <p:cNvPr id="254998" name="Text Box 22"/>
          <p:cNvSpPr txBox="1">
            <a:spLocks noChangeArrowheads="1"/>
          </p:cNvSpPr>
          <p:nvPr/>
        </p:nvSpPr>
        <p:spPr bwMode="auto">
          <a:xfrm>
            <a:off x="5943600" y="5548313"/>
            <a:ext cx="2717800" cy="1004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>
              <a:lnSpc>
                <a:spcPct val="50000"/>
              </a:lnSpc>
            </a:pPr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But really really</a:t>
            </a:r>
          </a:p>
          <a:p>
            <a:pPr algn="l">
              <a:lnSpc>
                <a:spcPct val="50000"/>
              </a:lnSpc>
            </a:pPr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really hard and</a:t>
            </a:r>
          </a:p>
          <a:p>
            <a:pPr algn="l">
              <a:lnSpc>
                <a:spcPct val="50000"/>
              </a:lnSpc>
            </a:pPr>
            <a:r>
              <a:rPr lang="en-US" altLang="en-US" sz="2400" b="0" i="1">
                <a:solidFill>
                  <a:schemeClr val="folHlink"/>
                </a:solidFill>
                <a:latin typeface="Verdana" panose="020B0604030504040204" pitchFamily="34" charset="0"/>
              </a:rPr>
              <a:t>must be correct.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710121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4998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ChangeArrowheads="1"/>
          </p:cNvSpPr>
          <p:nvPr/>
        </p:nvSpPr>
        <p:spPr bwMode="auto">
          <a:xfrm>
            <a:off x="533400" y="1905000"/>
            <a:ext cx="5181600" cy="4267200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00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key idea: Checkable certificates</a:t>
            </a:r>
          </a:p>
        </p:txBody>
      </p:sp>
      <p:sp>
        <p:nvSpPr>
          <p:cNvPr id="256004" name="AutoShape 4"/>
          <p:cNvSpPr>
            <a:spLocks noChangeArrowheads="1"/>
          </p:cNvSpPr>
          <p:nvPr/>
        </p:nvSpPr>
        <p:spPr bwMode="auto">
          <a:xfrm>
            <a:off x="3810000" y="2971800"/>
            <a:ext cx="1676400" cy="1447800"/>
          </a:xfrm>
          <a:prstGeom prst="flowChartProcess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Certifying</a:t>
            </a:r>
          </a:p>
          <a:p>
            <a:pPr>
              <a:lnSpc>
                <a:spcPct val="50000"/>
              </a:lnSpc>
            </a:pPr>
            <a:r>
              <a:rPr lang="en-US" altLang="en-US" sz="2400" b="0">
                <a:latin typeface="Verdana" panose="020B0604030504040204" pitchFamily="34" charset="0"/>
              </a:rPr>
              <a:t>Prover</a:t>
            </a:r>
            <a:endParaRPr lang="en-US" altLang="en-US"/>
          </a:p>
        </p:txBody>
      </p:sp>
      <p:grpSp>
        <p:nvGrpSpPr>
          <p:cNvPr id="256005" name="Group 5"/>
          <p:cNvGrpSpPr>
            <a:grpSpLocks/>
          </p:cNvGrpSpPr>
          <p:nvPr/>
        </p:nvGrpSpPr>
        <p:grpSpPr bwMode="auto">
          <a:xfrm>
            <a:off x="685800" y="4953000"/>
            <a:ext cx="1066800" cy="800100"/>
            <a:chOff x="864" y="3312"/>
            <a:chExt cx="576" cy="432"/>
          </a:xfrm>
        </p:grpSpPr>
        <p:sp>
          <p:nvSpPr>
            <p:cNvPr id="256006" name="AutoShape 6"/>
            <p:cNvSpPr>
              <a:spLocks noChangeArrowheads="1"/>
            </p:cNvSpPr>
            <p:nvPr/>
          </p:nvSpPr>
          <p:spPr bwMode="auto">
            <a:xfrm>
              <a:off x="864" y="3312"/>
              <a:ext cx="576" cy="432"/>
            </a:xfrm>
            <a:prstGeom prst="flowChartInputOutput">
              <a:avLst/>
            </a:prstGeom>
            <a:solidFill>
              <a:srgbClr val="8CF4EA"/>
            </a:solidFill>
            <a:ln w="12700">
              <a:solidFill>
                <a:srgbClr val="8CF4EA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007" name="Text Box 7"/>
            <p:cNvSpPr txBox="1">
              <a:spLocks noChangeArrowheads="1"/>
            </p:cNvSpPr>
            <p:nvPr/>
          </p:nvSpPr>
          <p:spPr bwMode="auto">
            <a:xfrm>
              <a:off x="960" y="3436"/>
              <a:ext cx="432" cy="2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en-US" altLang="en-US" sz="2000" b="0">
                  <a:latin typeface="Verdana" panose="020B0604030504040204" pitchFamily="34" charset="0"/>
                </a:rPr>
                <a:t>CPU</a:t>
              </a:r>
              <a:endParaRPr lang="en-US" altLang="en-US" sz="1600" b="0"/>
            </a:p>
          </p:txBody>
        </p:sp>
      </p:grpSp>
      <p:cxnSp>
        <p:nvCxnSpPr>
          <p:cNvPr id="256008" name="AutoShape 8"/>
          <p:cNvCxnSpPr>
            <a:cxnSpLocks noChangeShapeType="1"/>
            <a:stCxn id="256012" idx="1"/>
            <a:endCxn id="256011" idx="0"/>
          </p:cNvCxnSpPr>
          <p:nvPr/>
        </p:nvCxnSpPr>
        <p:spPr bwMode="auto">
          <a:xfrm rot="10800000" flipV="1">
            <a:off x="1219200" y="2247900"/>
            <a:ext cx="6096000" cy="12573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009" name="AutoShape 9"/>
          <p:cNvCxnSpPr>
            <a:cxnSpLocks noChangeShapeType="1"/>
            <a:stCxn id="256012" idx="2"/>
            <a:endCxn id="256004" idx="3"/>
          </p:cNvCxnSpPr>
          <p:nvPr/>
        </p:nvCxnSpPr>
        <p:spPr bwMode="auto">
          <a:xfrm rot="5400000">
            <a:off x="6042819" y="1966119"/>
            <a:ext cx="1173162" cy="2286000"/>
          </a:xfrm>
          <a:prstGeom prst="bentConnector2">
            <a:avLst/>
          </a:prstGeom>
          <a:noFill/>
          <a:ln w="2540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010" name="AutoShape 10"/>
          <p:cNvCxnSpPr>
            <a:cxnSpLocks noChangeShapeType="1"/>
            <a:stCxn id="256011" idx="2"/>
            <a:endCxn id="256006" idx="1"/>
          </p:cNvCxnSpPr>
          <p:nvPr/>
        </p:nvCxnSpPr>
        <p:spPr bwMode="auto">
          <a:xfrm>
            <a:off x="1219200" y="3886200"/>
            <a:ext cx="0" cy="106680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011" name="AutoShape 11"/>
          <p:cNvSpPr>
            <a:spLocks noChangeArrowheads="1"/>
          </p:cNvSpPr>
          <p:nvPr/>
        </p:nvSpPr>
        <p:spPr bwMode="auto">
          <a:xfrm>
            <a:off x="952500" y="3505200"/>
            <a:ext cx="533400" cy="381000"/>
          </a:xfrm>
          <a:prstGeom prst="flowChartProcess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Proof</a:t>
            </a:r>
          </a:p>
          <a:p>
            <a:pPr>
              <a:lnSpc>
                <a:spcPct val="50000"/>
              </a:lnSpc>
            </a:pPr>
            <a:r>
              <a:rPr lang="en-US" altLang="en-US" sz="800" b="0">
                <a:latin typeface="Verdana" panose="020B0604030504040204" pitchFamily="34" charset="0"/>
              </a:rPr>
              <a:t>Checker</a:t>
            </a:r>
            <a:endParaRPr lang="en-US" altLang="en-US" sz="800">
              <a:latin typeface="Verdana" panose="020B0604030504040204" pitchFamily="34" charset="0"/>
            </a:endParaRPr>
          </a:p>
        </p:txBody>
      </p:sp>
      <p:sp>
        <p:nvSpPr>
          <p:cNvPr id="256012" name="AutoShape 12"/>
          <p:cNvSpPr>
            <a:spLocks noChangeArrowheads="1"/>
          </p:cNvSpPr>
          <p:nvPr/>
        </p:nvSpPr>
        <p:spPr bwMode="auto">
          <a:xfrm>
            <a:off x="7315200" y="1905000"/>
            <a:ext cx="914400" cy="685800"/>
          </a:xfrm>
          <a:prstGeom prst="flowChartPunchedTape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2400" b="0">
                <a:latin typeface="Verdana" panose="020B0604030504040204" pitchFamily="34" charset="0"/>
              </a:rPr>
              <a:t>Code</a:t>
            </a:r>
            <a:endParaRPr lang="en-US" altLang="en-US"/>
          </a:p>
        </p:txBody>
      </p:sp>
      <p:sp>
        <p:nvSpPr>
          <p:cNvPr id="256013" name="AutoShape 13"/>
          <p:cNvSpPr>
            <a:spLocks noChangeArrowheads="1"/>
          </p:cNvSpPr>
          <p:nvPr/>
        </p:nvSpPr>
        <p:spPr bwMode="auto">
          <a:xfrm>
            <a:off x="2209800" y="3505200"/>
            <a:ext cx="914400" cy="381000"/>
          </a:xfrm>
          <a:prstGeom prst="flowChartPunchedTape">
            <a:avLst/>
          </a:prstGeom>
          <a:solidFill>
            <a:srgbClr val="8CF4E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altLang="en-US" sz="1600" b="0">
                <a:latin typeface="Verdana" panose="020B0604030504040204" pitchFamily="34" charset="0"/>
              </a:rPr>
              <a:t>Proof</a:t>
            </a:r>
            <a:endParaRPr lang="en-US" altLang="en-US"/>
          </a:p>
        </p:txBody>
      </p:sp>
      <p:cxnSp>
        <p:nvCxnSpPr>
          <p:cNvPr id="256014" name="AutoShape 14"/>
          <p:cNvCxnSpPr>
            <a:cxnSpLocks noChangeShapeType="1"/>
            <a:stCxn id="256004" idx="1"/>
            <a:endCxn id="256013" idx="3"/>
          </p:cNvCxnSpPr>
          <p:nvPr/>
        </p:nvCxnSpPr>
        <p:spPr bwMode="auto">
          <a:xfrm flipH="1">
            <a:off x="3124200" y="3695700"/>
            <a:ext cx="6858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015" name="AutoShape 15"/>
          <p:cNvCxnSpPr>
            <a:cxnSpLocks noChangeShapeType="1"/>
            <a:stCxn id="256013" idx="1"/>
            <a:endCxn id="256011" idx="3"/>
          </p:cNvCxnSpPr>
          <p:nvPr/>
        </p:nvCxnSpPr>
        <p:spPr bwMode="auto">
          <a:xfrm flipH="1">
            <a:off x="1485900" y="3695700"/>
            <a:ext cx="723900" cy="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016" name="Text Box 16"/>
          <p:cNvSpPr txBox="1">
            <a:spLocks noChangeArrowheads="1"/>
          </p:cNvSpPr>
          <p:nvPr/>
        </p:nvSpPr>
        <p:spPr bwMode="auto">
          <a:xfrm>
            <a:off x="477838" y="6172200"/>
            <a:ext cx="16557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 b="0">
                <a:latin typeface="Verdana" panose="020B0604030504040204" pitchFamily="34" charset="0"/>
              </a:rPr>
              <a:t>Trusted Host</a:t>
            </a:r>
            <a:endParaRPr lang="en-US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570662" y="1143000"/>
            <a:ext cx="2573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Helvetica"/>
                <a:cs typeface="Helvetica"/>
              </a:rPr>
              <a:t>Slide from Peter Lee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193330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 {\Gamma\; \vdash\; x : P \qquad \Gamma\; \vdash\; x : Q} \over&#10;{\Gamma\; \vdash\; (x, y) :  P \wedge Q}&#10;\]&#10;\end{document}&#10;"/>
  <p:tag name="EXTERNALNAME" val="Edittex"/>
  <p:tag name="BLEND" val="False"/>
  <p:tag name="TRANSPARENT" val="False"/>
  <p:tag name="BITMAPFORMAT" val="bmpmono"/>
  <p:tag name="DEBUGINTERACTIVE" val="True"/>
  <p:tag name="ORIGWIDTH" val="918"/>
</p:tagLst>
</file>

<file path=ppt/theme/theme1.xml><?xml version="1.0" encoding="utf-8"?>
<a:theme xmlns:a="http://schemas.openxmlformats.org/drawingml/2006/main" name="lecture-templat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Custom 1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>
            <a:latin typeface="Helvetica"/>
            <a:cs typeface="Helvetic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lecture-template.potx</Template>
  <TotalTime>12803</TotalTime>
  <Words>2336</Words>
  <Application>Microsoft Office PowerPoint</Application>
  <PresentationFormat>On-screen Show (4:3)</PresentationFormat>
  <Paragraphs>441</Paragraphs>
  <Slides>61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2" baseType="lpstr">
      <vt:lpstr>Arial</vt:lpstr>
      <vt:lpstr>Calibri</vt:lpstr>
      <vt:lpstr>Courier New</vt:lpstr>
      <vt:lpstr>Helvetica</vt:lpstr>
      <vt:lpstr>Symbol</vt:lpstr>
      <vt:lpstr>Times New Roman</vt:lpstr>
      <vt:lpstr>Verdana</vt:lpstr>
      <vt:lpstr>Wingdings</vt:lpstr>
      <vt:lpstr>lecture-template</vt:lpstr>
      <vt:lpstr>Chart</vt:lpstr>
      <vt:lpstr>Clip</vt:lpstr>
      <vt:lpstr>Software Foundations of Security and Privacy (15-316, spring 2017) Lecture 7: Proof-Carrying Code</vt:lpstr>
      <vt:lpstr>Perfectly Avoidable Dangers</vt:lpstr>
      <vt:lpstr>Less Avoidable Dangers</vt:lpstr>
      <vt:lpstr>Code Safety, the #1 Existential Threat</vt:lpstr>
      <vt:lpstr>Approach 1 Trust the code producer</vt:lpstr>
      <vt:lpstr>Approach 2 Baby-sit the program</vt:lpstr>
      <vt:lpstr>Approach 3 Java</vt:lpstr>
      <vt:lpstr>Approach 4 Formal verification</vt:lpstr>
      <vt:lpstr>A key idea: Checkable certificates</vt:lpstr>
      <vt:lpstr>A key idea: Checkable certificates</vt:lpstr>
      <vt:lpstr>Proof-Carrying Code: Five Frequently Asked Questions</vt:lpstr>
      <vt:lpstr>Question 1</vt:lpstr>
      <vt:lpstr>Formal proofs</vt:lpstr>
      <vt:lpstr>Example inference rule</vt:lpstr>
      <vt:lpstr>More inference rules</vt:lpstr>
      <vt:lpstr>Types and proofs</vt:lpstr>
      <vt:lpstr>Curry-Howard Isomorphism</vt:lpstr>
      <vt:lpstr>Question 2</vt:lpstr>
      <vt:lpstr>The Necula-Lee experiments</vt:lpstr>
      <vt:lpstr>Crypto test suite results</vt:lpstr>
      <vt:lpstr>Question 3</vt:lpstr>
      <vt:lpstr>Solution: Programming Languages!</vt:lpstr>
      <vt:lpstr>Certifying Compilers [Necula &amp; Lee, PLDI’98]</vt:lpstr>
      <vt:lpstr>Certifying compilation</vt:lpstr>
      <vt:lpstr>Question 4</vt:lpstr>
      <vt:lpstr>Semantics</vt:lpstr>
      <vt:lpstr>Semantics, cont’d</vt:lpstr>
      <vt:lpstr>Reference Interpreters</vt:lpstr>
      <vt:lpstr>Reference Interpreters cont’d</vt:lpstr>
      <vt:lpstr>Questions</vt:lpstr>
      <vt:lpstr>What can’t be enforced?</vt:lpstr>
      <vt:lpstr>Static vs dynamic checking</vt:lpstr>
      <vt:lpstr>Question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safety policy</vt:lpstr>
      <vt:lpstr>High-level architecture</vt:lpstr>
      <vt:lpstr>High-level architecture</vt:lpstr>
      <vt:lpstr>Case Study: Program Resource Usage</vt:lpstr>
      <vt:lpstr>A case study</vt:lpstr>
      <vt:lpstr>Case study, cont’d</vt:lpstr>
      <vt:lpstr>Case study, cont’d</vt:lpstr>
      <vt:lpstr>An easy (well, probably) case</vt:lpstr>
      <vt:lpstr>A hopeless case</vt:lpstr>
      <vt:lpstr>An interesting case</vt:lpstr>
      <vt:lpstr>Also interesting</vt:lpstr>
      <vt:lpstr>A core principle of PCC</vt:lpstr>
      <vt:lpstr>Separating use from check</vt:lpstr>
      <vt:lpstr>PCC to the Limit: Typed Assembly</vt:lpstr>
      <vt:lpstr>Typed Assembly</vt:lpstr>
      <vt:lpstr>Typed Assembly</vt:lpstr>
      <vt:lpstr>TAL Work[popl 98, toplas 99 &amp; others]</vt:lpstr>
      <vt:lpstr>Why Type Assembly?</vt:lpstr>
      <vt:lpstr>Simple Built-In Types</vt:lpstr>
      <vt:lpstr>Circling Back: Verve</vt:lpstr>
      <vt:lpstr>Discussion Questions</vt:lpstr>
      <vt:lpstr>Out Today: Assignment 2</vt:lpstr>
    </vt:vector>
  </TitlesOfParts>
  <Company>cmu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Limin Jia</dc:creator>
  <cp:lastModifiedBy>Jean</cp:lastModifiedBy>
  <cp:revision>1376</cp:revision>
  <dcterms:created xsi:type="dcterms:W3CDTF">2015-12-28T21:59:06Z</dcterms:created>
  <dcterms:modified xsi:type="dcterms:W3CDTF">2017-02-08T00:57:13Z</dcterms:modified>
</cp:coreProperties>
</file>